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85" r:id="rId15"/>
    <p:sldId id="287" r:id="rId16"/>
    <p:sldId id="284" r:id="rId17"/>
    <p:sldId id="271" r:id="rId18"/>
    <p:sldId id="272" r:id="rId19"/>
    <p:sldId id="273" r:id="rId20"/>
    <p:sldId id="274" r:id="rId21"/>
    <p:sldId id="275" r:id="rId22"/>
    <p:sldId id="277" r:id="rId23"/>
    <p:sldId id="276" r:id="rId24"/>
    <p:sldId id="278" r:id="rId25"/>
    <p:sldId id="279" r:id="rId26"/>
    <p:sldId id="280" r:id="rId27"/>
    <p:sldId id="281" r:id="rId28"/>
    <p:sldId id="283" r:id="rId29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2121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18" y="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DE387-7D05-4D75-873D-E80CD79A78B8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AD120-D68D-4427-A695-02A46DBF2A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182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950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148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91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182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5184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485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840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121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276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0923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973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532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99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2451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3749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1533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2349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0390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7668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2954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873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795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4531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3549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3992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639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Tout</a:t>
            </a:r>
            <a:r>
              <a:rPr lang="fr-FR" baseline="0" dirty="0" smtClean="0"/>
              <a:t> d’abord il faut savoir que la </a:t>
            </a:r>
            <a:r>
              <a:rPr lang="fr-FR" baseline="0" dirty="0" err="1" smtClean="0"/>
              <a:t>fievre</a:t>
            </a:r>
            <a:r>
              <a:rPr lang="fr-FR" baseline="0" dirty="0" smtClean="0"/>
              <a:t> n'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425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39BED-52A2-4B9A-BC00-40C4AFFDD7D8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43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43D-C63F-4C56-8B87-51F7C9782D3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B46B-2008-43B0-92F9-1FC402F7A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43D-C63F-4C56-8B87-51F7C9782D3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B46B-2008-43B0-92F9-1FC402F7A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43D-C63F-4C56-8B87-51F7C9782D3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B46B-2008-43B0-92F9-1FC402F7A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43D-C63F-4C56-8B87-51F7C9782D3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B46B-2008-43B0-92F9-1FC402F7A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43D-C63F-4C56-8B87-51F7C9782D3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B46B-2008-43B0-92F9-1FC402F7A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43D-C63F-4C56-8B87-51F7C9782D3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B46B-2008-43B0-92F9-1FC402F7A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43D-C63F-4C56-8B87-51F7C9782D3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B46B-2008-43B0-92F9-1FC402F7A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43D-C63F-4C56-8B87-51F7C9782D3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B46B-2008-43B0-92F9-1FC402F7A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43D-C63F-4C56-8B87-51F7C9782D3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B46B-2008-43B0-92F9-1FC402F7A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43D-C63F-4C56-8B87-51F7C9782D3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B46B-2008-43B0-92F9-1FC402F7A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43D-C63F-4C56-8B87-51F7C9782D3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B46B-2008-43B0-92F9-1FC402F7A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F143D-C63F-4C56-8B87-51F7C9782D3B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CB46B-2008-43B0-92F9-1FC402F7A3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://images.google.fr/imgres?imgurl=http://www.droit-medical.net/IMG/png/dossmed.png&amp;imgrefurl=http://www.droit-medical.net/spip.php?article107&amp;usg=__umnTmkoEDZkxAetixXWhO0sVpG0=&amp;h=156&amp;w=151&amp;sz=27&amp;hl=fr&amp;start=2&amp;tbnid=qtJelgak_CQPxM:&amp;tbnh=97&amp;tbnw=94&amp;prev=/images?q=dossier+m%C3%A9dical&amp;gbv=2&amp;hl=fr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776536" y="188640"/>
            <a:ext cx="8280855" cy="2000264"/>
          </a:xfrm>
          <a:prstGeom prst="wedgeRoundRectCallout">
            <a:avLst>
              <a:gd name="adj1" fmla="val -21010"/>
              <a:gd name="adj2" fmla="val 6742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FIEVRE AIGUE EN PEDIATRIE </a:t>
            </a:r>
            <a:br>
              <a:rPr lang="fr-FR" sz="48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fr-FR" sz="3200" i="1" dirty="0" smtClean="0">
                <a:solidFill>
                  <a:srgbClr val="FF0000"/>
                </a:solidFill>
                <a:latin typeface="Comic Sans MS" pitchFamily="66" charset="0"/>
                <a:ea typeface="Arial Unicode MS" pitchFamily="34" charset="-128"/>
                <a:cs typeface="Times New Roman" pitchFamily="18" charset="0"/>
              </a:rPr>
              <a:t>ASPECTS PRATIQUES</a:t>
            </a:r>
            <a:endParaRPr lang="fr-FR" sz="4400" i="1" dirty="0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2466" name="AutoShape 2" descr="Résultat de recherche d'images pour &quot;société des pédiatres de l'ouest&quot;"/>
          <p:cNvSpPr>
            <a:spLocks noChangeAspect="1" noChangeArrowheads="1"/>
          </p:cNvSpPr>
          <p:nvPr/>
        </p:nvSpPr>
        <p:spPr bwMode="auto">
          <a:xfrm>
            <a:off x="168542" y="-1684338"/>
            <a:ext cx="3807619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62467" name="Picture 3" descr="C:\Users\user\Pictures\SP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8944" y="2598618"/>
            <a:ext cx="1368152" cy="1467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ZoneTexte 7"/>
          <p:cNvSpPr txBox="1"/>
          <p:nvPr/>
        </p:nvSpPr>
        <p:spPr>
          <a:xfrm>
            <a:off x="3167050" y="4143380"/>
            <a:ext cx="37921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LAMRAOUI  Amel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Pédiatre- EPSP </a:t>
            </a:r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OULED YAICH </a:t>
            </a: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BLIDA</a:t>
            </a:r>
            <a:endParaRPr lang="fr-FR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661031" y="5181908"/>
            <a:ext cx="4720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fr-FR" sz="24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Journée de pédiatrie</a:t>
            </a:r>
          </a:p>
          <a:p>
            <a:pPr algn="ctr"/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AIN TEMOUCHENT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854001" y="6039169"/>
            <a:ext cx="394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22/02/2019</a:t>
            </a:r>
            <a:endParaRPr lang="fr-FR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064568" y="2060848"/>
            <a:ext cx="8267430" cy="11521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Stratification du risque infectieux</a:t>
            </a: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992560" y="4293096"/>
            <a:ext cx="8267430" cy="14977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Afin de ne pas négliger les cas les plus graves et ne pas sur-explorer et sur-traiter les cas bénins</a:t>
            </a: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gner un rectangle à un seul coin 10"/>
          <p:cNvSpPr/>
          <p:nvPr/>
        </p:nvSpPr>
        <p:spPr>
          <a:xfrm>
            <a:off x="128464" y="116632"/>
            <a:ext cx="9505056" cy="785818"/>
          </a:xfrm>
          <a:prstGeom prst="snip1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fr-F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Plan d’action </a:t>
            </a:r>
            <a:endParaRPr lang="fr-FR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14290"/>
            <a:ext cx="8667811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CAT devant une fièvre aigue</a:t>
            </a:r>
            <a:endParaRPr lang="fr-FR" sz="40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6489" y="1857364"/>
            <a:ext cx="8707405" cy="857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convient de raisonner à </a:t>
            </a:r>
            <a:r>
              <a:rPr lang="fr-FR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4 niveaux 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devant un enfant fébrile 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gner un rectangle à un seul coin 14"/>
          <p:cNvSpPr/>
          <p:nvPr/>
        </p:nvSpPr>
        <p:spPr>
          <a:xfrm>
            <a:off x="1934745" y="3000372"/>
            <a:ext cx="7429552" cy="785818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Diagnostiquer la fièvre aigue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gner un rectangle à un seul coin 15"/>
          <p:cNvSpPr/>
          <p:nvPr/>
        </p:nvSpPr>
        <p:spPr>
          <a:xfrm>
            <a:off x="1934745" y="5786454"/>
            <a:ext cx="7429552" cy="785818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Traiter symptomatiquement la fièvre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gner un rectangle à un seul coin 16"/>
          <p:cNvSpPr/>
          <p:nvPr/>
        </p:nvSpPr>
        <p:spPr>
          <a:xfrm>
            <a:off x="1934745" y="4857760"/>
            <a:ext cx="7429552" cy="785818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Conduire le diagnostic étiologique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gner un rectangle à un seul coin 17"/>
          <p:cNvSpPr/>
          <p:nvPr/>
        </p:nvSpPr>
        <p:spPr>
          <a:xfrm>
            <a:off x="1934745" y="3929066"/>
            <a:ext cx="7429552" cy="785818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Établir un diagnostic de gravité </a:t>
            </a:r>
            <a:endParaRPr lang="fr-FR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6488" y="3000372"/>
            <a:ext cx="851303" cy="78581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6488" y="3929066"/>
            <a:ext cx="851303" cy="78581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6488" y="4857760"/>
            <a:ext cx="851303" cy="78581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6488" y="5786454"/>
            <a:ext cx="851303" cy="78581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14290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Diagnostiquer une F° aigue</a:t>
            </a:r>
            <a:endParaRPr lang="fr-FR" sz="4000" i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5185174" y="1714488"/>
          <a:ext cx="4411295" cy="2235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{8A107856-5554-42FB-B03E-39F5DBC370BA}</a:tableStyleId>
              </a:tblPr>
              <a:tblGrid>
                <a:gridCol w="1424010"/>
                <a:gridCol w="1848887"/>
                <a:gridCol w="11383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Type de T°</a:t>
                      </a:r>
                      <a:endParaRPr lang="fr-FR" dirty="0"/>
                    </a:p>
                  </a:txBody>
                  <a:tcPr marL="108000" marR="9906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Température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Nle</a:t>
                      </a:r>
                      <a:endParaRPr lang="fr-FR" dirty="0"/>
                    </a:p>
                  </a:txBody>
                  <a:tcPr marL="108000" marR="9906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Fièvre </a:t>
                      </a:r>
                      <a:endParaRPr lang="fr-FR" dirty="0"/>
                    </a:p>
                  </a:txBody>
                  <a:tcPr marL="108000" marR="9906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Rectale/</a:t>
                      </a:r>
                    </a:p>
                    <a:p>
                      <a:pPr algn="ctr"/>
                      <a:r>
                        <a:rPr lang="fr-FR" dirty="0" smtClean="0"/>
                        <a:t>tympanique</a:t>
                      </a:r>
                      <a:endParaRPr lang="fr-FR" dirty="0"/>
                    </a:p>
                  </a:txBody>
                  <a:tcPr marL="108000" marR="9906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36.6- 37.9 °C</a:t>
                      </a:r>
                      <a:endParaRPr lang="fr-FR" dirty="0"/>
                    </a:p>
                  </a:txBody>
                  <a:tcPr marL="108000" marR="9906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38 °C</a:t>
                      </a:r>
                      <a:endParaRPr lang="fr-FR" dirty="0"/>
                    </a:p>
                  </a:txBody>
                  <a:tcPr marL="108000" marR="9906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Axillaire </a:t>
                      </a:r>
                      <a:endParaRPr lang="fr-FR" dirty="0"/>
                    </a:p>
                  </a:txBody>
                  <a:tcPr marL="108000" marR="9906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34.7</a:t>
                      </a:r>
                      <a:r>
                        <a:rPr lang="fr-FR" baseline="0" dirty="0" smtClean="0"/>
                        <a:t> – 37.4 °C</a:t>
                      </a:r>
                      <a:endParaRPr lang="fr-FR" dirty="0"/>
                    </a:p>
                  </a:txBody>
                  <a:tcPr marL="108000" marR="9906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37.5 °C</a:t>
                      </a:r>
                      <a:endParaRPr lang="fr-FR" dirty="0"/>
                    </a:p>
                  </a:txBody>
                  <a:tcPr marL="108000" marR="9906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Orale </a:t>
                      </a:r>
                      <a:endParaRPr lang="fr-FR" dirty="0"/>
                    </a:p>
                  </a:txBody>
                  <a:tcPr marL="108000" marR="9906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35.6 – 37.5 °C</a:t>
                      </a:r>
                      <a:endParaRPr lang="fr-FR" dirty="0"/>
                    </a:p>
                  </a:txBody>
                  <a:tcPr marL="108000" marR="9906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37.6 °C</a:t>
                      </a:r>
                      <a:endParaRPr lang="fr-FR" dirty="0"/>
                    </a:p>
                  </a:txBody>
                  <a:tcPr marL="108000" marR="9906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32139" y="2571744"/>
            <a:ext cx="4256514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Objectiver la réalité de la fièvre</a:t>
            </a: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2139" y="4643446"/>
            <a:ext cx="4256514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72000" bIns="72000"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Écarter les circonstances exogènes</a:t>
            </a: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69024" y="4077072"/>
            <a:ext cx="4411297" cy="19288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Exercice physique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Température extérieure élevée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Habillage excessif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Bain chaud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Déshydratation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Prise d'un repas chaud, d'un biberon ou d'une tétée.</a:t>
            </a:r>
            <a:endParaRPr lang="fr-F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2139" y="6072206"/>
            <a:ext cx="4256514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72000" bIns="72000"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Préciser le délai</a:t>
            </a: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5173" y="6072206"/>
            <a:ext cx="4411297" cy="5000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Courbe de température</a:t>
            </a: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14290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Établir un diagnostic de gravité</a:t>
            </a:r>
            <a:endParaRPr lang="fr-FR" sz="4000" i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969" y="2500306"/>
            <a:ext cx="3786214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Examen clinique</a:t>
            </a:r>
          </a:p>
          <a:p>
            <a:pPr algn="ctr"/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53066" y="2500306"/>
            <a:ext cx="3792167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Examens complémentaires</a:t>
            </a:r>
          </a:p>
          <a:p>
            <a:pPr algn="ctr"/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14290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L’examen clinique</a:t>
            </a:r>
            <a:endParaRPr lang="fr-FR" sz="4000" i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7153" y="2071678"/>
            <a:ext cx="379216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Interrogatoire minutieux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6728" y="3500438"/>
            <a:ext cx="3792167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Examen physique appareil par appareil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381496" y="3500438"/>
            <a:ext cx="5262565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Déshabiller complètement l’enfant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Commencer par: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- l’examen neurologique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- la recherche d'un purpura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- la recherche de troubles HD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 Compléter l’examen et terminer par 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gorge et les oreilles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14290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L’examen clinique</a:t>
            </a:r>
            <a:endParaRPr lang="fr-FR" sz="4000" i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4343" y="1928802"/>
            <a:ext cx="3792167" cy="5799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Signes de gravité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38158" y="2714620"/>
            <a:ext cx="8072494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Troubles neurologiques: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trouble de la conscience, hypotonie, pleurs inconsolables, irritabilité</a:t>
            </a:r>
          </a:p>
          <a:p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Troubles circulatoires 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troubles de la coloration, de l'hémodynamique ou purpura</a:t>
            </a:r>
          </a:p>
          <a:p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Troubles </a:t>
            </a:r>
            <a:r>
              <a:rPr lang="fr-FR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ventilatoires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détresse respiratoire</a:t>
            </a:r>
          </a:p>
          <a:p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Troubles digestifs 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ballonnement abdominal, difficultés d'alimentation, déshydratation aiguë</a:t>
            </a:r>
          </a:p>
          <a:p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Douleurs à la mobilisation 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os et parties molles.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738158" y="5391685"/>
            <a:ext cx="8072494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Triptyque des urgences absolues: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- purpura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- troubles hémodynamiques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- troubles de la conscience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texte 2"/>
          <p:cNvSpPr txBox="1">
            <a:spLocks/>
          </p:cNvSpPr>
          <p:nvPr/>
        </p:nvSpPr>
        <p:spPr>
          <a:xfrm>
            <a:off x="309530" y="1214422"/>
            <a:ext cx="9364331" cy="15144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Scores permettant de préciser la probabilité d’infection bactérienne sévère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Score de Yale (3-24 mois) : le + connu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Si score &lt; 10 : probabilité </a:t>
            </a:r>
            <a:r>
              <a:rPr kumimoji="0" lang="fr-FR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IBS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 8 =&gt; 1.3%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Si score&gt; 10: 8 =&gt; 25 %</a:t>
            </a:r>
          </a:p>
        </p:txBody>
      </p:sp>
      <p:graphicFrame>
        <p:nvGraphicFramePr>
          <p:cNvPr id="15" name="Espace réservé du contenu 4"/>
          <p:cNvGraphicFramePr>
            <a:graphicFrameLocks/>
          </p:cNvGraphicFramePr>
          <p:nvPr/>
        </p:nvGraphicFramePr>
        <p:xfrm>
          <a:off x="412750" y="2971800"/>
          <a:ext cx="8997951" cy="3660458"/>
        </p:xfrm>
        <a:graphic>
          <a:graphicData uri="http://schemas.openxmlformats.org/drawingml/2006/table">
            <a:tbl>
              <a:tblPr/>
              <a:tblGrid>
                <a:gridCol w="2230570"/>
                <a:gridCol w="2268405"/>
                <a:gridCol w="2249488"/>
                <a:gridCol w="2249488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68" charset="-128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1 point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3 points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5 points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Qualité du cri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Enfant calme, ne pleurant pas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Pleurnichements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Ou sanglots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Ou cri vigoureux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Cri plaintif 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Geignement, cri aigu 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Réactions aux stimuli parentaux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Content, ne pleure pas ou brièvement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Pleurs intermittents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Inconsolable ou absence de réponse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Vigilance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Eveillé ou, si endormi, facilement réveillable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S’éveille après stimulation prolongée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Apathique, aréactif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Eveil non stimulable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Couleur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Rose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Extrémités pâles ou cyanosées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Pâle ou gris, cyanosé, ou marbré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Hydratation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Normale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Déshydratation modérée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Pli cutané, muqueuses sèches, yeux enfoncés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Contact social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Souriant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Sourires brefs, peu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68" charset="-128"/>
                          <a:cs typeface="Times New Roman" pitchFamily="18" charset="0"/>
                        </a:rPr>
                        <a:t>Pas de sourire, anxieux, désintéressé, indifférent</a:t>
                      </a:r>
                    </a:p>
                  </a:txBody>
                  <a:tcPr marL="99060" marR="9906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ZoneTexte 5"/>
          <p:cNvSpPr txBox="1">
            <a:spLocks noChangeArrowheads="1"/>
          </p:cNvSpPr>
          <p:nvPr/>
        </p:nvSpPr>
        <p:spPr bwMode="auto">
          <a:xfrm>
            <a:off x="495300" y="6324600"/>
            <a:ext cx="42100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i="1">
                <a:latin typeface="Comic Sans MS" pitchFamily="68" charset="0"/>
              </a:rPr>
              <a:t>Score de Yale, Pediatrics 1982</a:t>
            </a:r>
          </a:p>
        </p:txBody>
      </p:sp>
      <p:sp>
        <p:nvSpPr>
          <p:cNvPr id="17" name="ZoneTexte 6"/>
          <p:cNvSpPr txBox="1">
            <a:spLocks noChangeArrowheads="1"/>
          </p:cNvSpPr>
          <p:nvPr/>
        </p:nvSpPr>
        <p:spPr bwMode="auto">
          <a:xfrm>
            <a:off x="6278994" y="1785931"/>
            <a:ext cx="354965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r>
              <a:rPr lang="fr-FR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Enfant &lt; 3 mois : </a:t>
            </a:r>
          </a:p>
          <a:p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Pas de score clinique pur</a:t>
            </a:r>
          </a:p>
          <a:p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Scores de Rochester, Philadelphie, Boston</a:t>
            </a:r>
          </a:p>
          <a:p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Reposent toujours sur </a:t>
            </a: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clinique + biologie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itre 3"/>
          <p:cNvSpPr>
            <a:spLocks noGrp="1"/>
          </p:cNvSpPr>
          <p:nvPr>
            <p:ph type="title"/>
          </p:nvPr>
        </p:nvSpPr>
        <p:spPr>
          <a:xfrm>
            <a:off x="696486" y="142852"/>
            <a:ext cx="8048681" cy="1000132"/>
          </a:xfrm>
          <a:prstGeom prst="wedgeRoundRectCallou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sz="4000" b="1" i="1" dirty="0" smtClean="0">
                <a:solidFill>
                  <a:srgbClr val="FF0000"/>
                </a:solidFill>
                <a:latin typeface="Comic Sans MS" pitchFamily="68" charset="0"/>
                <a:ea typeface="ＭＳ Ｐゴシック" pitchFamily="68" charset="-128"/>
              </a:rPr>
              <a:t>Scores cliniques de gravité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14290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b="1" i="1" dirty="0" smtClean="0">
                <a:solidFill>
                  <a:srgbClr val="FF0000"/>
                </a:solidFill>
                <a:latin typeface="Comic Sans MS" pitchFamily="68" charset="0"/>
                <a:ea typeface="ＭＳ Ｐゴシック" pitchFamily="68" charset="-128"/>
              </a:rPr>
              <a:t>Eléments devant figurer dans le dossier médical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86924" y="1928807"/>
            <a:ext cx="3762957" cy="2714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72000" tIns="108000"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ANAMNESE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Times New Roman" pitchFamily="18" charset="0"/>
              <a:ea typeface="ＭＳ Ｐゴシック" pitchFamily="68" charset="-128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Durée de la fièvre, tolérance globale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ATCD notable : RVU, pathologie chronique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643435" y="1928802"/>
            <a:ext cx="4720861" cy="43656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tIns="108000">
            <a:spAutoFit/>
          </a:bodyPr>
          <a:lstStyle/>
          <a:p>
            <a:pPr algn="ctr">
              <a:lnSpc>
                <a:spcPct val="80000"/>
              </a:lnSpc>
              <a:spcBef>
                <a:spcPct val="60000"/>
              </a:spcBef>
            </a:pPr>
            <a:r>
              <a:rPr lang="fr-FR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CLINIQUE</a:t>
            </a:r>
            <a:endParaRPr lang="fr-FR" sz="2400" b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60000"/>
              </a:spcBef>
              <a:buFontTx/>
              <a:buChar char="•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T°</a:t>
            </a:r>
          </a:p>
          <a:p>
            <a:pPr>
              <a:lnSpc>
                <a:spcPct val="80000"/>
              </a:lnSpc>
              <a:spcBef>
                <a:spcPct val="60000"/>
              </a:spcBef>
              <a:buFontTx/>
              <a:buChar char="•"/>
            </a:pPr>
            <a:r>
              <a:rPr lang="fr-FR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Conscience</a:t>
            </a:r>
            <a:r>
              <a:rPr lang="fr-FR" sz="2400" b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, comportement</a:t>
            </a:r>
          </a:p>
          <a:p>
            <a:pPr>
              <a:lnSpc>
                <a:spcPct val="80000"/>
              </a:lnSpc>
              <a:spcBef>
                <a:spcPct val="60000"/>
              </a:spcBef>
              <a:buFontTx/>
              <a:buChar char="•"/>
            </a:pPr>
            <a:r>
              <a:rPr lang="fr-FR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Syndrome méningé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, tonus, fontanelle, qualité du cri, PC</a:t>
            </a:r>
          </a:p>
          <a:p>
            <a:pPr>
              <a:lnSpc>
                <a:spcPct val="80000"/>
              </a:lnSpc>
              <a:spcBef>
                <a:spcPct val="60000"/>
              </a:spcBef>
              <a:buFontTx/>
              <a:buChar char="•"/>
            </a:pPr>
            <a:r>
              <a:rPr lang="fr-FR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Purpura</a:t>
            </a:r>
          </a:p>
          <a:p>
            <a:pPr>
              <a:lnSpc>
                <a:spcPct val="80000"/>
              </a:lnSpc>
              <a:spcBef>
                <a:spcPct val="60000"/>
              </a:spcBef>
              <a:buFontTx/>
              <a:buChar char="•"/>
            </a:pPr>
            <a:r>
              <a:rPr lang="fr-FR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FC +++, PA, coloration, TRC</a:t>
            </a:r>
          </a:p>
          <a:p>
            <a:pPr>
              <a:lnSpc>
                <a:spcPct val="80000"/>
              </a:lnSpc>
              <a:spcBef>
                <a:spcPct val="60000"/>
              </a:spcBef>
              <a:buFontTx/>
              <a:buChar char="•"/>
            </a:pPr>
            <a:r>
              <a:rPr lang="fr-FR" sz="2400" b="1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FR </a:t>
            </a:r>
            <a:r>
              <a:rPr lang="fr-FR" sz="2400" b="1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+++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, signes de lutte</a:t>
            </a:r>
          </a:p>
          <a:p>
            <a:pPr>
              <a:lnSpc>
                <a:spcPct val="80000"/>
              </a:lnSpc>
              <a:spcBef>
                <a:spcPct val="60000"/>
              </a:spcBef>
              <a:buFontTx/>
              <a:buChar char="•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Signes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de déshydratation</a:t>
            </a:r>
          </a:p>
        </p:txBody>
      </p:sp>
      <p:pic>
        <p:nvPicPr>
          <p:cNvPr id="14" name="Picture 6" descr="dossme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1160834" y="4786322"/>
            <a:ext cx="1740429" cy="165735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14290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sz="4000" b="1" dirty="0" smtClean="0">
                <a:solidFill>
                  <a:srgbClr val="FF0000"/>
                </a:solidFill>
                <a:latin typeface="Comic Sans MS" pitchFamily="68" charset="0"/>
                <a:ea typeface="ＭＳ Ｐゴシック" pitchFamily="68" charset="-128"/>
              </a:rPr>
              <a:t>A qui et quand faire des examens complémentaires ?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84729" y="3357564"/>
            <a:ext cx="2820448" cy="358775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405179" y="3357564"/>
            <a:ext cx="3264175" cy="358775"/>
          </a:xfrm>
          <a:prstGeom prst="rect">
            <a:avLst/>
          </a:prstGeom>
          <a:solidFill>
            <a:srgbClr val="FF6600"/>
          </a:solidFill>
          <a:ln w="9525">
            <a:solidFill>
              <a:srgbClr val="FF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6669355" y="3357564"/>
            <a:ext cx="2028061" cy="3587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09530" y="1857369"/>
            <a:ext cx="3095681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INFECTION BENIGNE CERTAINE</a:t>
            </a:r>
          </a:p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Infection virale</a:t>
            </a:r>
          </a:p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Infection bactérienne localisée</a:t>
            </a: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1676797" y="3789363"/>
            <a:ext cx="0" cy="129540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07342" y="5373688"/>
            <a:ext cx="2340636" cy="6309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00CC00"/>
                </a:solidFill>
                <a:latin typeface="Comic Sans MS" pitchFamily="68" charset="0"/>
              </a:rPr>
              <a:t>Pas de biologie</a:t>
            </a:r>
          </a:p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00CC00"/>
                </a:solidFill>
                <a:latin typeface="Comic Sans MS" pitchFamily="68" charset="0"/>
              </a:rPr>
              <a:t>Sortie immédiate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6500823" y="1857369"/>
            <a:ext cx="3173038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INFECTION GRAVE CERTAINE </a:t>
            </a:r>
          </a:p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Purpura </a:t>
            </a:r>
            <a:r>
              <a:rPr lang="fr-FR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fulminans</a:t>
            </a:r>
            <a:endParaRPr lang="fr-FR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Pneumopathie, …</a:t>
            </a: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7761420" y="3789368"/>
            <a:ext cx="0" cy="9350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6578215" y="4786327"/>
            <a:ext cx="3018254" cy="17620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FF0000"/>
                </a:solidFill>
                <a:latin typeface="Comic Sans MS" pitchFamily="68" charset="0"/>
              </a:rPr>
              <a:t>Prise en charge symptomatique et étiologique </a:t>
            </a:r>
            <a:r>
              <a:rPr lang="fr-FR" sz="1600" b="1" dirty="0" smtClean="0">
                <a:solidFill>
                  <a:srgbClr val="FF0000"/>
                </a:solidFill>
                <a:latin typeface="Comic Sans MS" pitchFamily="68" charset="0"/>
              </a:rPr>
              <a:t>immédiate</a:t>
            </a:r>
          </a:p>
          <a:p>
            <a:pPr algn="ctr">
              <a:spcBef>
                <a:spcPct val="50000"/>
              </a:spcBef>
            </a:pPr>
            <a:endParaRPr lang="fr-FR" sz="1400" b="1" dirty="0" smtClean="0">
              <a:solidFill>
                <a:srgbClr val="FF0000"/>
              </a:solidFill>
              <a:latin typeface="Comic Sans MS" pitchFamily="68" charset="0"/>
            </a:endParaRPr>
          </a:p>
          <a:p>
            <a:pPr algn="ctr">
              <a:spcBef>
                <a:spcPct val="50000"/>
              </a:spcBef>
            </a:pPr>
            <a:r>
              <a:rPr lang="fr-FR" sz="1400" b="1" dirty="0" smtClean="0">
                <a:solidFill>
                  <a:srgbClr val="FF0000"/>
                </a:solidFill>
                <a:latin typeface="Comic Sans MS" pitchFamily="68" charset="0"/>
              </a:rPr>
              <a:t>NE </a:t>
            </a:r>
            <a:r>
              <a:rPr lang="fr-FR" sz="1400" b="1" dirty="0">
                <a:solidFill>
                  <a:srgbClr val="FF0000"/>
                </a:solidFill>
                <a:latin typeface="Comic Sans MS" pitchFamily="68" charset="0"/>
              </a:rPr>
              <a:t>SURTOUT PAS ATTENDRE LA </a:t>
            </a:r>
            <a:r>
              <a:rPr lang="fr-FR" sz="1400" b="1" dirty="0" smtClean="0">
                <a:solidFill>
                  <a:srgbClr val="FF0000"/>
                </a:solidFill>
                <a:latin typeface="Comic Sans MS" pitchFamily="68" charset="0"/>
              </a:rPr>
              <a:t>BIOLOGIE</a:t>
            </a:r>
            <a:endParaRPr lang="fr-FR" sz="100" b="1" dirty="0" smtClean="0">
              <a:solidFill>
                <a:srgbClr val="FF0000"/>
              </a:solidFill>
              <a:latin typeface="Comic Sans MS" pitchFamily="68" charset="0"/>
            </a:endParaRPr>
          </a:p>
          <a:p>
            <a:pPr algn="ctr">
              <a:spcBef>
                <a:spcPct val="50000"/>
              </a:spcBef>
            </a:pPr>
            <a:endParaRPr lang="fr-FR" sz="100" b="1" dirty="0">
              <a:solidFill>
                <a:srgbClr val="FF0000"/>
              </a:solidFill>
              <a:latin typeface="Comic Sans MS" pitchFamily="68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3584848" y="3861048"/>
            <a:ext cx="2875501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INCERTITUDE …</a:t>
            </a:r>
            <a:endParaRPr lang="fr-FR" sz="8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fr-FR" sz="8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16"/>
          <p:cNvSpPr>
            <a:spLocks noChangeArrowheads="1"/>
          </p:cNvSpPr>
          <p:nvPr/>
        </p:nvSpPr>
        <p:spPr bwMode="auto">
          <a:xfrm>
            <a:off x="6655608" y="5733256"/>
            <a:ext cx="2887531" cy="72008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598478" y="1285865"/>
            <a:ext cx="2651919" cy="358775"/>
          </a:xfrm>
          <a:prstGeom prst="rect">
            <a:avLst/>
          </a:prstGeom>
          <a:solidFill>
            <a:srgbClr val="00CC00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250394" y="1285865"/>
            <a:ext cx="3432704" cy="358775"/>
          </a:xfrm>
          <a:prstGeom prst="rect">
            <a:avLst/>
          </a:prstGeom>
          <a:solidFill>
            <a:srgbClr val="FF6600"/>
          </a:solidFill>
          <a:ln w="9525">
            <a:solidFill>
              <a:srgbClr val="FF99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>
              <a:solidFill>
                <a:srgbClr val="FF6600"/>
              </a:solidFill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6683101" y="1285865"/>
            <a:ext cx="2027635" cy="3587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ZoneTexte 9"/>
          <p:cNvSpPr txBox="1">
            <a:spLocks noChangeArrowheads="1"/>
          </p:cNvSpPr>
          <p:nvPr/>
        </p:nvSpPr>
        <p:spPr bwMode="auto">
          <a:xfrm>
            <a:off x="541706" y="2428873"/>
            <a:ext cx="8822593" cy="42473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fr-FR" sz="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zone d’incertitude rétrécit avec l’expérience du médecin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Font typeface="Wingdings" pitchFamily="2" charset="2"/>
              <a:buChar char="§"/>
            </a:pP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 SEUL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ROLE DE LA BIOLOGIE :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passer de l’orange au rouge ou au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vert</a:t>
            </a:r>
          </a:p>
          <a:p>
            <a:pPr>
              <a:buFont typeface="Wingdings" pitchFamily="2" charset="2"/>
              <a:buChar char="§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La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biologie ne fait jamais passer du rouge à l’orange ou au vert ! (CRP basse à la  phase précoce du purpura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fulminans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Eviter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la situation ennuyeuse qui fait passer du vert à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l’orange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(diagnostic clinique d’OMA, CRP : 176 mg/l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>
              <a:buFont typeface="Wingdings" pitchFamily="2" charset="2"/>
              <a:buChar char="§"/>
            </a:pP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 En 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zone rouge :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seuls rôles de la biologie :</a:t>
            </a:r>
          </a:p>
          <a:p>
            <a:pPr lvl="1">
              <a:buFontTx/>
              <a:buChar char="-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Hémocultures</a:t>
            </a:r>
          </a:p>
          <a:p>
            <a:pPr lvl="1">
              <a:buFontTx/>
              <a:buChar char="-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Evaluation de la gravité (pH, lactates,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coagulation)</a:t>
            </a:r>
            <a:endParaRPr lang="fr-FR" sz="100" dirty="0">
              <a:latin typeface="Times New Roman" pitchFamily="18" charset="0"/>
              <a:cs typeface="Times New Roman" pitchFamily="18" charset="0"/>
            </a:endParaRPr>
          </a:p>
          <a:p>
            <a:endParaRPr lang="fr-FR" sz="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Flèche courbée vers le haut 29"/>
          <p:cNvSpPr>
            <a:spLocks noChangeArrowheads="1"/>
          </p:cNvSpPr>
          <p:nvPr/>
        </p:nvSpPr>
        <p:spPr bwMode="auto">
          <a:xfrm>
            <a:off x="5881694" y="1714488"/>
            <a:ext cx="1857388" cy="642942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fr-FR" sz="1400">
              <a:solidFill>
                <a:srgbClr val="FF0000"/>
              </a:solidFill>
              <a:latin typeface="Comic Sans MS" pitchFamily="68" charset="0"/>
            </a:endParaRPr>
          </a:p>
        </p:txBody>
      </p:sp>
      <p:sp>
        <p:nvSpPr>
          <p:cNvPr id="31" name="Flèche courbée vers le bas 30"/>
          <p:cNvSpPr>
            <a:spLocks noChangeArrowheads="1"/>
          </p:cNvSpPr>
          <p:nvPr/>
        </p:nvSpPr>
        <p:spPr bwMode="auto">
          <a:xfrm rot="10800000">
            <a:off x="2012138" y="1643050"/>
            <a:ext cx="1857387" cy="635008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CC00"/>
          </a:solidFill>
          <a:ln w="9525">
            <a:solidFill>
              <a:srgbClr val="008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32" name="Flèche courbée vers le haut 31"/>
          <p:cNvSpPr>
            <a:spLocks noChangeArrowheads="1"/>
          </p:cNvSpPr>
          <p:nvPr/>
        </p:nvSpPr>
        <p:spPr bwMode="auto">
          <a:xfrm rot="10800000">
            <a:off x="5804302" y="571480"/>
            <a:ext cx="1969144" cy="617542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fr-FR">
              <a:solidFill>
                <a:srgbClr val="FF0000"/>
              </a:solidFill>
              <a:latin typeface="Comic Sans MS" pitchFamily="68" charset="0"/>
            </a:endParaRPr>
          </a:p>
        </p:txBody>
      </p:sp>
      <p:cxnSp>
        <p:nvCxnSpPr>
          <p:cNvPr id="33" name="Connecteur droit 32"/>
          <p:cNvCxnSpPr>
            <a:cxnSpLocks noChangeShapeType="1"/>
          </p:cNvCxnSpPr>
          <p:nvPr/>
        </p:nvCxnSpPr>
        <p:spPr bwMode="auto">
          <a:xfrm>
            <a:off x="5959088" y="428604"/>
            <a:ext cx="1979461" cy="68421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4" name="Connecteur droit 33"/>
          <p:cNvCxnSpPr>
            <a:cxnSpLocks noChangeShapeType="1"/>
          </p:cNvCxnSpPr>
          <p:nvPr/>
        </p:nvCxnSpPr>
        <p:spPr bwMode="auto">
          <a:xfrm flipV="1">
            <a:off x="6113867" y="428604"/>
            <a:ext cx="1625215" cy="71438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5" name="Flèche courbée vers le bas 34"/>
          <p:cNvSpPr>
            <a:spLocks noChangeArrowheads="1"/>
          </p:cNvSpPr>
          <p:nvPr/>
        </p:nvSpPr>
        <p:spPr bwMode="auto">
          <a:xfrm>
            <a:off x="2089527" y="571480"/>
            <a:ext cx="1804070" cy="617542"/>
          </a:xfrm>
          <a:prstGeom prst="curvedDownArrow">
            <a:avLst>
              <a:gd name="adj1" fmla="val 25005"/>
              <a:gd name="adj2" fmla="val 49992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A éviter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85728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Qu’est ce que la fièvre ?</a:t>
            </a:r>
            <a:endParaRPr lang="fr-FR" sz="40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24608" y="2492896"/>
            <a:ext cx="6733032" cy="732848"/>
          </a:xfrm>
          <a:prstGeom prst="round1Rect">
            <a:avLst>
              <a:gd name="adj" fmla="val 50000"/>
            </a:avLst>
          </a:prstGeom>
          <a:solidFill>
            <a:schemeClr val="accent3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72000" tIns="180000" bIns="180000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Élévation de la T° centrale au-delà de 38 °C.</a:t>
            </a:r>
            <a:endParaRPr lang="fr-FR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rrondir un rectangle à un seul coin 11"/>
          <p:cNvSpPr/>
          <p:nvPr/>
        </p:nvSpPr>
        <p:spPr>
          <a:xfrm>
            <a:off x="1452538" y="3789040"/>
            <a:ext cx="6715172" cy="1654844"/>
          </a:xfrm>
          <a:prstGeom prst="round1Rect">
            <a:avLst>
              <a:gd name="adj" fmla="val 29544"/>
            </a:avLst>
          </a:prstGeom>
          <a:solidFill>
            <a:schemeClr val="accent2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tIns="252000">
            <a:spAutoFit/>
          </a:bodyPr>
          <a:lstStyle/>
          <a:p>
            <a:pPr>
              <a:buFontTx/>
              <a:buChar char="-"/>
            </a:pPr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En l’absence d’une activité physique intense </a:t>
            </a:r>
          </a:p>
          <a:p>
            <a:pPr>
              <a:buFontTx/>
              <a:buChar char="-"/>
            </a:pPr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Chez un enfant normalement couvert</a:t>
            </a:r>
          </a:p>
          <a:p>
            <a:pPr>
              <a:buFontTx/>
              <a:buChar char="-"/>
            </a:pPr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Dans une T° ambiante tempérée.</a:t>
            </a:r>
          </a:p>
          <a:p>
            <a:pPr>
              <a:buFontTx/>
              <a:buChar char="-"/>
            </a:pPr>
            <a:endParaRPr lang="fr-FR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14290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sz="4000" b="1" dirty="0" smtClean="0">
                <a:solidFill>
                  <a:srgbClr val="FF0000"/>
                </a:solidFill>
                <a:latin typeface="Comic Sans MS" pitchFamily="68" charset="0"/>
                <a:ea typeface="ＭＳ Ｐゴシック" pitchFamily="68" charset="-128"/>
              </a:rPr>
              <a:t>A qui et quand faire des examens complémentaires 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32139" y="2143116"/>
            <a:ext cx="3018256" cy="44291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Nné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et NRS ‹ 3 mois</a:t>
            </a:r>
          </a:p>
          <a:p>
            <a:endParaRPr lang="fr-F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FNS/CRP</a:t>
            </a:r>
          </a:p>
          <a:p>
            <a:pPr>
              <a:buFont typeface="Wingdings" pitchFamily="2" charset="2"/>
              <a:buChar char="§"/>
            </a:pP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Prélèvements bactériologiques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Hémocultures +++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ECBU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LCR systématique chez le moins de 6 semaines, au moindre doute entre 6 semaines et 3 mois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fr-F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82568" y="2143116"/>
            <a:ext cx="3018256" cy="44291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rgbClr val="FF0000"/>
              </a:solidFill>
              <a:latin typeface="Times New Roman" pitchFamily="18" charset="0"/>
              <a:ea typeface="ＭＳ Ｐゴシック" pitchFamily="68" charset="-128"/>
              <a:cs typeface="Times New Roman" pitchFamily="18" charset="0"/>
            </a:endParaRPr>
          </a:p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Suspicion d’infection urinaire</a:t>
            </a:r>
          </a:p>
          <a:p>
            <a:pPr algn="ctr"/>
            <a:endParaRPr lang="fr-F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-</a:t>
            </a: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ATCD d’IU, </a:t>
            </a:r>
          </a:p>
          <a:p>
            <a:pPr>
              <a:buFontTx/>
              <a:buChar char="-"/>
            </a:pPr>
            <a:r>
              <a:rPr lang="fr-FR" sz="2000" b="1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Uropathie</a:t>
            </a: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connue.</a:t>
            </a:r>
          </a:p>
          <a:p>
            <a:endParaRPr lang="fr-FR" sz="2000" b="1" dirty="0" smtClean="0">
              <a:solidFill>
                <a:schemeClr val="tx1"/>
              </a:solidFill>
              <a:latin typeface="Times New Roman" pitchFamily="18" charset="0"/>
              <a:ea typeface="ＭＳ Ｐゴシック" pitchFamily="68" charset="-128"/>
              <a:cs typeface="Times New Roman" pitchFamily="18" charset="0"/>
            </a:endParaRPr>
          </a:p>
          <a:p>
            <a:endParaRPr lang="fr-FR" sz="2000" dirty="0" smtClean="0">
              <a:solidFill>
                <a:schemeClr val="tx1"/>
              </a:solidFill>
              <a:latin typeface="Times New Roman" pitchFamily="18" charset="0"/>
              <a:ea typeface="ＭＳ Ｐゴシック" pitchFamily="68" charset="-128"/>
              <a:cs typeface="Times New Roman" pitchFamily="18" charset="0"/>
            </a:endParaRPr>
          </a:p>
          <a:p>
            <a:endParaRPr lang="fr-FR" sz="2000" dirty="0" smtClean="0">
              <a:solidFill>
                <a:schemeClr val="tx1"/>
              </a:solidFill>
              <a:latin typeface="Times New Roman" pitchFamily="18" charset="0"/>
              <a:ea typeface="ＭＳ Ｐゴシック" pitchFamily="68" charset="-128"/>
              <a:cs typeface="Times New Roman" pitchFamily="18" charset="0"/>
            </a:endParaRPr>
          </a:p>
          <a:p>
            <a:endParaRPr lang="fr-FR" sz="2000" dirty="0" smtClean="0">
              <a:solidFill>
                <a:schemeClr val="tx1"/>
              </a:solidFill>
              <a:latin typeface="Times New Roman" pitchFamily="18" charset="0"/>
              <a:ea typeface="ＭＳ Ｐゴシック" pitchFamily="68" charset="-128"/>
              <a:cs typeface="Times New Roman" pitchFamily="18" charset="0"/>
            </a:endParaRPr>
          </a:p>
          <a:p>
            <a:endParaRPr lang="fr-FR" sz="2000" dirty="0" smtClean="0">
              <a:solidFill>
                <a:schemeClr val="tx1"/>
              </a:solidFill>
              <a:latin typeface="Times New Roman" pitchFamily="18" charset="0"/>
              <a:ea typeface="ＭＳ Ｐゴシック" pitchFamily="68" charset="-128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sz="2000" dirty="0" smtClean="0">
              <a:solidFill>
                <a:schemeClr val="tx1"/>
              </a:solidFill>
              <a:latin typeface="Times New Roman" pitchFamily="18" charset="0"/>
              <a:ea typeface="ＭＳ Ｐゴシック" pitchFamily="68" charset="-128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sz="2000" dirty="0" smtClean="0">
              <a:solidFill>
                <a:schemeClr val="tx1"/>
              </a:solidFill>
              <a:latin typeface="Times New Roman" pitchFamily="18" charset="0"/>
              <a:ea typeface="ＭＳ Ｐゴシック" pitchFamily="68" charset="-128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sz="2000" dirty="0" smtClean="0">
              <a:solidFill>
                <a:schemeClr val="tx1"/>
              </a:solidFill>
              <a:latin typeface="Times New Roman" pitchFamily="18" charset="0"/>
              <a:ea typeface="ＭＳ Ｐゴシック" pitchFamily="68" charset="-128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sz="2000" dirty="0" smtClean="0">
              <a:solidFill>
                <a:schemeClr val="tx1"/>
              </a:solidFill>
              <a:latin typeface="Times New Roman" pitchFamily="18" charset="0"/>
              <a:ea typeface="ＭＳ Ｐゴシック" pitchFamily="68" charset="-128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32997" y="2143116"/>
            <a:ext cx="3018256" cy="44291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Fièvre sans point d’appel infectieux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Fièvre ›3 jours (NRS),   › 5 jours (ENF)</a:t>
            </a:r>
          </a:p>
          <a:p>
            <a:pPr>
              <a:buFont typeface="Wingdings" pitchFamily="2" charset="2"/>
              <a:buChar char="§"/>
            </a:pP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Signes « toxiques » </a:t>
            </a:r>
          </a:p>
          <a:p>
            <a:pPr>
              <a:buFont typeface="Wingdings" pitchFamily="2" charset="2"/>
              <a:buChar char="§"/>
            </a:pP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Terrain à risque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NFS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CRP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PCT si disponible rapidement</a:t>
            </a:r>
          </a:p>
          <a:p>
            <a:pPr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Prélèvements microbiologiques : </a:t>
            </a:r>
            <a:r>
              <a:rPr lang="fr-F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Hc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BU, LCR au moindre doute</a:t>
            </a:r>
          </a:p>
          <a:p>
            <a:pPr>
              <a:buFontTx/>
              <a:buChar char="-"/>
            </a:pPr>
            <a:endPara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14290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sz="4000" b="1" dirty="0" smtClean="0">
                <a:solidFill>
                  <a:srgbClr val="FF0000"/>
                </a:solidFill>
                <a:latin typeface="Comic Sans MS" pitchFamily="68" charset="0"/>
                <a:ea typeface="ＭＳ Ｐゴシック" pitchFamily="68" charset="-128"/>
              </a:rPr>
              <a:t>Qui hospitaliser 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6921" y="2071678"/>
            <a:ext cx="5185208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CINQ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indications  à  l'hospitalisation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68624" y="3857628"/>
            <a:ext cx="7776864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Age &lt; 6 semaines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68624" y="3214686"/>
            <a:ext cx="7776864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Purpura, troubles hémodynamiques ou de la conscience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68624" y="4500570"/>
            <a:ext cx="7776864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Signes cliniques et/ou biologiques de gravité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68624" y="5153772"/>
            <a:ext cx="7776864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Neutropénie fébrile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68624" y="5796714"/>
            <a:ext cx="7776864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Surveillance parentale limitée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6496" y="3214686"/>
            <a:ext cx="720080" cy="57606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6496" y="3862758"/>
            <a:ext cx="720080" cy="57606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6496" y="4510830"/>
            <a:ext cx="720080" cy="57606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6496" y="5174292"/>
            <a:ext cx="720080" cy="57606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6496" y="5822364"/>
            <a:ext cx="720080" cy="57606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381364" y="285728"/>
            <a:ext cx="317303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Fièvre aigue › 3 mois</a:t>
            </a:r>
            <a:endParaRPr lang="fr-FR" sz="105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809992" y="1571612"/>
            <a:ext cx="2357453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Points d’appel évidents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8092" y="1285860"/>
            <a:ext cx="2857555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Bronchiolite, gastro-entérite,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infection ORL, éruption...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Traitement adapté au DC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67512" y="1714488"/>
            <a:ext cx="3018256" cy="1200329"/>
          </a:xfrm>
          <a:prstGeom prst="rect">
            <a:avLst/>
          </a:prstGeom>
          <a:solidFill>
            <a:schemeClr val="accent2">
              <a:lumMod val="60000"/>
              <a:lumOff val="40000"/>
              <a:alpha val="62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• Hémoculture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Cefriaxone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50 mg/kg IVD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• Remplissage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0.9% 20 ml/kg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0" y="6588000"/>
            <a:ext cx="673895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300" b="1" dirty="0" smtClean="0">
                <a:latin typeface="Times New Roman" pitchFamily="18" charset="0"/>
                <a:cs typeface="Times New Roman" pitchFamily="18" charset="0"/>
              </a:rPr>
              <a:t>   C</a:t>
            </a: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. Gras-Le Guen , K. Levieux , B. </a:t>
            </a:r>
            <a:r>
              <a:rPr lang="fr-FR" sz="1300" b="1" dirty="0" err="1">
                <a:latin typeface="Times New Roman" pitchFamily="18" charset="0"/>
                <a:cs typeface="Times New Roman" pitchFamily="18" charset="0"/>
              </a:rPr>
              <a:t>Vrignaud</a:t>
            </a:r>
            <a:r>
              <a:rPr lang="fr-FR" sz="1300" b="1" dirty="0">
                <a:latin typeface="Times New Roman" pitchFamily="18" charset="0"/>
                <a:cs typeface="Times New Roman" pitchFamily="18" charset="0"/>
              </a:rPr>
              <a:t> , E. </a:t>
            </a:r>
            <a:r>
              <a:rPr lang="fr-FR" sz="1300" b="1" dirty="0" smtClean="0">
                <a:latin typeface="Times New Roman" pitchFamily="18" charset="0"/>
                <a:cs typeface="Times New Roman" pitchFamily="18" charset="0"/>
              </a:rPr>
              <a:t>Launay, urgences pédiatriques 2018</a:t>
            </a:r>
            <a:endParaRPr lang="fr-FR" sz="13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4" name="Groupe 53"/>
          <p:cNvGrpSpPr/>
          <p:nvPr/>
        </p:nvGrpSpPr>
        <p:grpSpPr>
          <a:xfrm>
            <a:off x="3738554" y="4423769"/>
            <a:ext cx="4786346" cy="937446"/>
            <a:chOff x="3738554" y="4423769"/>
            <a:chExt cx="4786346" cy="937446"/>
          </a:xfrm>
        </p:grpSpPr>
        <p:sp>
          <p:nvSpPr>
            <p:cNvPr id="18" name="Rectangle 17"/>
            <p:cNvSpPr/>
            <p:nvPr/>
          </p:nvSpPr>
          <p:spPr>
            <a:xfrm>
              <a:off x="3738554" y="4714884"/>
              <a:ext cx="2321735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PCT &gt;2 </a:t>
              </a:r>
              <a:r>
                <a:rPr lang="fr-FR" dirty="0" err="1" smtClean="0">
                  <a:latin typeface="Times New Roman" pitchFamily="18" charset="0"/>
                  <a:cs typeface="Times New Roman" pitchFamily="18" charset="0"/>
                </a:rPr>
                <a:t>ng</a:t>
              </a:r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/ml et/ou</a:t>
              </a:r>
            </a:p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CRP &gt; 40 mg/l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4" name="Forme 43"/>
            <p:cNvCxnSpPr>
              <a:stCxn id="16" idx="2"/>
              <a:endCxn id="18" idx="3"/>
            </p:cNvCxnSpPr>
            <p:nvPr/>
          </p:nvCxnSpPr>
          <p:spPr>
            <a:xfrm rot="5400000">
              <a:off x="6985454" y="3498604"/>
              <a:ext cx="614282" cy="2464611"/>
            </a:xfrm>
            <a:prstGeom prst="bentConnector2">
              <a:avLst/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 56"/>
          <p:cNvGrpSpPr/>
          <p:nvPr/>
        </p:nvGrpSpPr>
        <p:grpSpPr>
          <a:xfrm>
            <a:off x="238092" y="5361216"/>
            <a:ext cx="4661330" cy="1134254"/>
            <a:chOff x="238092" y="5361216"/>
            <a:chExt cx="4661330" cy="1134254"/>
          </a:xfrm>
        </p:grpSpPr>
        <p:sp>
          <p:nvSpPr>
            <p:cNvPr id="20" name="Rectangle 19"/>
            <p:cNvSpPr/>
            <p:nvPr/>
          </p:nvSpPr>
          <p:spPr>
            <a:xfrm>
              <a:off x="238092" y="5572140"/>
              <a:ext cx="3482603" cy="9233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• Surveillance ambulatoire</a:t>
              </a:r>
            </a:p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 possible, consignes écrites.</a:t>
              </a:r>
            </a:p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• Surveillance hospitalière facile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Ellipse 41"/>
            <p:cNvSpPr/>
            <p:nvPr/>
          </p:nvSpPr>
          <p:spPr>
            <a:xfrm>
              <a:off x="3738554" y="5572140"/>
              <a:ext cx="773912" cy="4286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Non</a:t>
              </a:r>
              <a:endParaRPr lang="fr-F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0" name="Connecteur en angle 49"/>
            <p:cNvCxnSpPr>
              <a:stCxn id="18" idx="2"/>
              <a:endCxn id="20" idx="3"/>
            </p:cNvCxnSpPr>
            <p:nvPr/>
          </p:nvCxnSpPr>
          <p:spPr>
            <a:xfrm rot="5400000">
              <a:off x="3973764" y="5108147"/>
              <a:ext cx="672590" cy="1178727"/>
            </a:xfrm>
            <a:prstGeom prst="bentConnector2">
              <a:avLst/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e 54"/>
          <p:cNvGrpSpPr/>
          <p:nvPr/>
        </p:nvGrpSpPr>
        <p:grpSpPr>
          <a:xfrm>
            <a:off x="4899422" y="5361215"/>
            <a:ext cx="4782824" cy="1134255"/>
            <a:chOff x="4899422" y="5361215"/>
            <a:chExt cx="4782824" cy="1134255"/>
          </a:xfrm>
        </p:grpSpPr>
        <p:sp>
          <p:nvSpPr>
            <p:cNvPr id="19" name="Rectangle 18"/>
            <p:cNvSpPr/>
            <p:nvPr/>
          </p:nvSpPr>
          <p:spPr>
            <a:xfrm>
              <a:off x="6096008" y="5572140"/>
              <a:ext cx="3586238" cy="9233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>
              <a:spAutoFit/>
            </a:bodyPr>
            <a:lstStyle/>
            <a:p>
              <a:r>
                <a:rPr lang="fr-FR" dirty="0" smtClean="0"/>
                <a:t>• </a:t>
              </a:r>
              <a:r>
                <a:rPr lang="fr-FR" dirty="0" err="1" smtClean="0">
                  <a:latin typeface="Times New Roman" pitchFamily="18" charset="0"/>
                  <a:cs typeface="Times New Roman" pitchFamily="18" charset="0"/>
                </a:rPr>
                <a:t>Ceftriaxone</a:t>
              </a:r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fr-FR" dirty="0" err="1" smtClean="0">
                  <a:latin typeface="Times New Roman" pitchFamily="18" charset="0"/>
                  <a:cs typeface="Times New Roman" pitchFamily="18" charset="0"/>
                </a:rPr>
                <a:t>inj</a:t>
              </a:r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 IVD 50 mg/kg</a:t>
              </a:r>
            </a:p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• Hémoculture préalable</a:t>
              </a:r>
            </a:p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• Évaluation </a:t>
              </a:r>
              <a:r>
                <a:rPr lang="fr-FR" dirty="0" err="1" smtClean="0">
                  <a:latin typeface="Times New Roman" pitchFamily="18" charset="0"/>
                  <a:cs typeface="Times New Roman" pitchFamily="18" charset="0"/>
                </a:rPr>
                <a:t>clinico</a:t>
              </a:r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-biologique H 48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6" name="Connecteur en angle 45"/>
            <p:cNvCxnSpPr>
              <a:stCxn id="18" idx="2"/>
              <a:endCxn id="19" idx="1"/>
            </p:cNvCxnSpPr>
            <p:nvPr/>
          </p:nvCxnSpPr>
          <p:spPr>
            <a:xfrm rot="16200000" flipH="1">
              <a:off x="5161420" y="5099217"/>
              <a:ext cx="672590" cy="1196586"/>
            </a:xfrm>
            <a:prstGeom prst="bentConnector2">
              <a:avLst/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Ellipse 61"/>
            <p:cNvSpPr/>
            <p:nvPr/>
          </p:nvSpPr>
          <p:spPr>
            <a:xfrm>
              <a:off x="5238752" y="5500702"/>
              <a:ext cx="773912" cy="428604"/>
            </a:xfrm>
            <a:prstGeom prst="ellipse">
              <a:avLst/>
            </a:prstGeom>
            <a:solidFill>
              <a:srgbClr val="FF212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Oui</a:t>
              </a:r>
              <a:endParaRPr lang="fr-F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6554402" y="516561"/>
            <a:ext cx="2797988" cy="995755"/>
            <a:chOff x="6554402" y="516561"/>
            <a:chExt cx="2797988" cy="995755"/>
          </a:xfrm>
        </p:grpSpPr>
        <p:sp>
          <p:nvSpPr>
            <p:cNvPr id="11" name="ZoneTexte 10"/>
            <p:cNvSpPr txBox="1"/>
            <p:nvPr/>
          </p:nvSpPr>
          <p:spPr>
            <a:xfrm>
              <a:off x="6953264" y="1142984"/>
              <a:ext cx="2399126" cy="369332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62000"/>
              </a:schemeClr>
            </a:solidFill>
            <a:ln>
              <a:noFill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État septique grave</a:t>
              </a:r>
              <a:endParaRPr lang="fr-FR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Ellipse 62"/>
            <p:cNvSpPr/>
            <p:nvPr/>
          </p:nvSpPr>
          <p:spPr>
            <a:xfrm>
              <a:off x="8239148" y="642918"/>
              <a:ext cx="773912" cy="428604"/>
            </a:xfrm>
            <a:prstGeom prst="ellipse">
              <a:avLst/>
            </a:prstGeom>
            <a:solidFill>
              <a:srgbClr val="FF212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Oui</a:t>
              </a:r>
              <a:endParaRPr lang="fr-F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5" name="Forme 84"/>
            <p:cNvCxnSpPr>
              <a:stCxn id="10" idx="3"/>
              <a:endCxn id="11" idx="0"/>
            </p:cNvCxnSpPr>
            <p:nvPr/>
          </p:nvCxnSpPr>
          <p:spPr>
            <a:xfrm>
              <a:off x="6554402" y="516561"/>
              <a:ext cx="1598425" cy="626423"/>
            </a:xfrm>
            <a:prstGeom prst="bentConnector2">
              <a:avLst/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e 51"/>
          <p:cNvGrpSpPr/>
          <p:nvPr/>
        </p:nvGrpSpPr>
        <p:grpSpPr>
          <a:xfrm>
            <a:off x="309530" y="3357562"/>
            <a:ext cx="3072096" cy="903700"/>
            <a:chOff x="309530" y="3357562"/>
            <a:chExt cx="3072096" cy="903700"/>
          </a:xfrm>
        </p:grpSpPr>
        <p:sp>
          <p:nvSpPr>
            <p:cNvPr id="17" name="ZoneTexte 16"/>
            <p:cNvSpPr txBox="1"/>
            <p:nvPr/>
          </p:nvSpPr>
          <p:spPr>
            <a:xfrm>
              <a:off x="309530" y="3357562"/>
              <a:ext cx="2089562" cy="9037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72000" tIns="36000" rIns="72000" bIns="36000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Examen rassurant</a:t>
              </a:r>
            </a:p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Surveillance ambulatoire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Ellipse 65"/>
            <p:cNvSpPr/>
            <p:nvPr/>
          </p:nvSpPr>
          <p:spPr>
            <a:xfrm>
              <a:off x="2524108" y="3429000"/>
              <a:ext cx="773912" cy="4286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Non</a:t>
              </a:r>
              <a:endParaRPr lang="fr-F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8" name="Connecteur droit avec flèche 97"/>
            <p:cNvCxnSpPr/>
            <p:nvPr/>
          </p:nvCxnSpPr>
          <p:spPr>
            <a:xfrm rot="10860000" flipV="1">
              <a:off x="2399093" y="3944007"/>
              <a:ext cx="982533" cy="13719"/>
            </a:xfrm>
            <a:prstGeom prst="straightConnector1">
              <a:avLst/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e 44"/>
          <p:cNvGrpSpPr/>
          <p:nvPr/>
        </p:nvGrpSpPr>
        <p:grpSpPr>
          <a:xfrm>
            <a:off x="3024176" y="1285860"/>
            <a:ext cx="857254" cy="513784"/>
            <a:chOff x="3024176" y="1285860"/>
            <a:chExt cx="857254" cy="513784"/>
          </a:xfrm>
        </p:grpSpPr>
        <p:sp>
          <p:nvSpPr>
            <p:cNvPr id="64" name="Ellipse 63"/>
            <p:cNvSpPr/>
            <p:nvPr/>
          </p:nvSpPr>
          <p:spPr>
            <a:xfrm>
              <a:off x="3167050" y="1285860"/>
              <a:ext cx="714380" cy="428604"/>
            </a:xfrm>
            <a:prstGeom prst="ellipse">
              <a:avLst/>
            </a:prstGeom>
            <a:solidFill>
              <a:srgbClr val="FF212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Oui</a:t>
              </a:r>
              <a:endParaRPr lang="fr-F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2" name="Connecteur droit avec flèche 101"/>
            <p:cNvCxnSpPr/>
            <p:nvPr/>
          </p:nvCxnSpPr>
          <p:spPr>
            <a:xfrm rot="10980000" flipV="1">
              <a:off x="3024176" y="1756277"/>
              <a:ext cx="785817" cy="43367"/>
            </a:xfrm>
            <a:prstGeom prst="straightConnector1">
              <a:avLst/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e 40"/>
          <p:cNvGrpSpPr/>
          <p:nvPr/>
        </p:nvGrpSpPr>
        <p:grpSpPr>
          <a:xfrm>
            <a:off x="4967884" y="747392"/>
            <a:ext cx="831036" cy="828000"/>
            <a:chOff x="4967884" y="747392"/>
            <a:chExt cx="831036" cy="828000"/>
          </a:xfrm>
        </p:grpSpPr>
        <p:sp>
          <p:nvSpPr>
            <p:cNvPr id="67" name="Ellipse 66"/>
            <p:cNvSpPr/>
            <p:nvPr/>
          </p:nvSpPr>
          <p:spPr>
            <a:xfrm>
              <a:off x="5025008" y="836712"/>
              <a:ext cx="773912" cy="4286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Non</a:t>
              </a:r>
              <a:endParaRPr lang="fr-F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4" name="Connecteur droit avec flèche 103"/>
            <p:cNvCxnSpPr>
              <a:stCxn id="10" idx="2"/>
            </p:cNvCxnSpPr>
            <p:nvPr/>
          </p:nvCxnSpPr>
          <p:spPr>
            <a:xfrm rot="5400000">
              <a:off x="4553884" y="1161392"/>
              <a:ext cx="828000" cy="0"/>
            </a:xfrm>
            <a:prstGeom prst="straightConnector1">
              <a:avLst/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e 47"/>
          <p:cNvGrpSpPr/>
          <p:nvPr/>
        </p:nvGrpSpPr>
        <p:grpSpPr>
          <a:xfrm>
            <a:off x="4238620" y="1928802"/>
            <a:ext cx="1702606" cy="921206"/>
            <a:chOff x="4238620" y="1928802"/>
            <a:chExt cx="1702606" cy="921206"/>
          </a:xfrm>
        </p:grpSpPr>
        <p:sp>
          <p:nvSpPr>
            <p:cNvPr id="13" name="ZoneTexte 12"/>
            <p:cNvSpPr txBox="1"/>
            <p:nvPr/>
          </p:nvSpPr>
          <p:spPr>
            <a:xfrm>
              <a:off x="4238620" y="2500306"/>
              <a:ext cx="1428759" cy="34970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Fièvre isolée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Ellipse 64"/>
            <p:cNvSpPr/>
            <p:nvPr/>
          </p:nvSpPr>
          <p:spPr>
            <a:xfrm>
              <a:off x="5167314" y="2071678"/>
              <a:ext cx="773912" cy="4286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Non</a:t>
              </a:r>
              <a:endParaRPr lang="fr-F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7" name="Connecteur droit avec flèche 106"/>
            <p:cNvCxnSpPr/>
            <p:nvPr/>
          </p:nvCxnSpPr>
          <p:spPr>
            <a:xfrm rot="5400000">
              <a:off x="4683794" y="2198008"/>
              <a:ext cx="540000" cy="1588"/>
            </a:xfrm>
            <a:prstGeom prst="straightConnector1">
              <a:avLst/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>
            <a:off x="3381365" y="2857496"/>
            <a:ext cx="3071834" cy="1700395"/>
            <a:chOff x="3381365" y="2857496"/>
            <a:chExt cx="3071834" cy="1700395"/>
          </a:xfrm>
        </p:grpSpPr>
        <p:sp>
          <p:nvSpPr>
            <p:cNvPr id="14" name="ZoneTexte 13"/>
            <p:cNvSpPr txBox="1"/>
            <p:nvPr/>
          </p:nvSpPr>
          <p:spPr>
            <a:xfrm>
              <a:off x="3381365" y="3357562"/>
              <a:ext cx="3071834" cy="120032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Signes toxiques, Fièvre › 40°C</a:t>
              </a:r>
            </a:p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Terrain à risque,</a:t>
              </a:r>
            </a:p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F° › 3j NRS, ›5j ENF,</a:t>
              </a:r>
            </a:p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Parents et/ou médecin inquiets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0" name="Connecteur droit avec flèche 109"/>
            <p:cNvCxnSpPr/>
            <p:nvPr/>
          </p:nvCxnSpPr>
          <p:spPr>
            <a:xfrm rot="5400000">
              <a:off x="4703761" y="3106735"/>
              <a:ext cx="500066" cy="1588"/>
            </a:xfrm>
            <a:prstGeom prst="straightConnector1">
              <a:avLst/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e 52"/>
          <p:cNvGrpSpPr/>
          <p:nvPr/>
        </p:nvGrpSpPr>
        <p:grpSpPr>
          <a:xfrm>
            <a:off x="6453199" y="3429000"/>
            <a:ext cx="3214708" cy="994768"/>
            <a:chOff x="6453199" y="3429000"/>
            <a:chExt cx="3214708" cy="994768"/>
          </a:xfrm>
        </p:grpSpPr>
        <p:sp>
          <p:nvSpPr>
            <p:cNvPr id="16" name="Rectangle 15"/>
            <p:cNvSpPr/>
            <p:nvPr/>
          </p:nvSpPr>
          <p:spPr>
            <a:xfrm>
              <a:off x="7381892" y="3500438"/>
              <a:ext cx="2286015" cy="9233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>
              <a:spAutoFit/>
            </a:bodyPr>
            <a:lstStyle/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 FNS, CRP, PCT</a:t>
              </a:r>
            </a:p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BU± ECBU± TLT±PL (selon clinique)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Ellipse 60"/>
            <p:cNvSpPr/>
            <p:nvPr/>
          </p:nvSpPr>
          <p:spPr>
            <a:xfrm>
              <a:off x="6524636" y="3429000"/>
              <a:ext cx="773912" cy="428604"/>
            </a:xfrm>
            <a:prstGeom prst="ellipse">
              <a:avLst/>
            </a:prstGeom>
            <a:solidFill>
              <a:srgbClr val="FF212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Oui</a:t>
              </a:r>
              <a:endParaRPr lang="fr-F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4" name="Connecteur droit avec flèche 113"/>
            <p:cNvCxnSpPr>
              <a:stCxn id="14" idx="3"/>
              <a:endCxn id="16" idx="1"/>
            </p:cNvCxnSpPr>
            <p:nvPr/>
          </p:nvCxnSpPr>
          <p:spPr>
            <a:xfrm>
              <a:off x="6453199" y="3957727"/>
              <a:ext cx="928693" cy="4376"/>
            </a:xfrm>
            <a:prstGeom prst="straightConnector1">
              <a:avLst/>
            </a:prstGeom>
            <a:ln w="57150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e 46"/>
          <p:cNvGrpSpPr/>
          <p:nvPr/>
        </p:nvGrpSpPr>
        <p:grpSpPr>
          <a:xfrm>
            <a:off x="1095348" y="2285992"/>
            <a:ext cx="2428892" cy="500066"/>
            <a:chOff x="1095348" y="2285992"/>
            <a:chExt cx="2428892" cy="500066"/>
          </a:xfrm>
        </p:grpSpPr>
        <p:sp>
          <p:nvSpPr>
            <p:cNvPr id="32" name="ZoneTexte 31"/>
            <p:cNvSpPr txBox="1"/>
            <p:nvPr/>
          </p:nvSpPr>
          <p:spPr>
            <a:xfrm>
              <a:off x="1095348" y="2357430"/>
              <a:ext cx="1797856" cy="36933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Signes trompeurs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481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52736" y="2285992"/>
              <a:ext cx="571504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5" grpId="0" animBg="1"/>
      <p:bldP spid="31" grpId="0" animBg="1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386921" y="1214422"/>
          <a:ext cx="4256514" cy="52389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56514"/>
              </a:tblGrid>
              <a:tr h="78849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NRS ‹ 6 semaines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marT="18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1103887">
                <a:tc>
                  <a:txBody>
                    <a:bodyPr/>
                    <a:lstStyle/>
                    <a:p>
                      <a:pPr algn="ctr"/>
                      <a:endParaRPr lang="fr-FR" sz="2000" kern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fr-FR" sz="24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Hospitalisation systématique</a:t>
                      </a:r>
                      <a:endParaRPr lang="fr-F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lnT w="38100" cmpd="sng">
                      <a:noFill/>
                    </a:lnT>
                    <a:cell3D prstMaterial="dkEdge">
                      <a:bevel/>
                      <a:lightRig rig="flood" dir="t"/>
                    </a:cell3D>
                  </a:tcPr>
                </a:tc>
              </a:tr>
              <a:tr h="1460527">
                <a:tc>
                  <a:txBody>
                    <a:bodyPr/>
                    <a:lstStyle/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• NFS, PCT, (ou CRP),</a:t>
                      </a:r>
                    </a:p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• Hémoculture, ECBU,</a:t>
                      </a:r>
                    </a:p>
                    <a:p>
                      <a:r>
                        <a:rPr lang="fr-FR" sz="20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</a:t>
                      </a:r>
                      <a:r>
                        <a:rPr lang="fr-FR" sz="20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 systématique</a:t>
                      </a:r>
                    </a:p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• Radiographie de thorax</a:t>
                      </a:r>
                      <a:endParaRPr lang="fr-FR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9060" marR="99060">
                    <a:cell3D prstMaterial="dkEdge">
                      <a:bevel/>
                      <a:lightRig rig="flood" dir="t"/>
                    </a:cell3D>
                  </a:tcPr>
                </a:tc>
              </a:tr>
              <a:tr h="1886009">
                <a:tc>
                  <a:txBody>
                    <a:bodyPr/>
                    <a:lstStyle/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Antibiothérapie probabiliste</a:t>
                      </a:r>
                    </a:p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• C3G, ampicilline,</a:t>
                      </a:r>
                    </a:p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• aminoside en cas de signe de gravité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5185176" y="1214426"/>
          <a:ext cx="4333905" cy="52025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33905"/>
              </a:tblGrid>
              <a:tr h="78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NRS › 6 semaines</a:t>
                      </a:r>
                      <a:endParaRPr lang="fr-FR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marT="18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1166827">
                <a:tc>
                  <a:txBody>
                    <a:bodyPr/>
                    <a:lstStyle/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• NFS, CRP (ou PCT),</a:t>
                      </a:r>
                    </a:p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• Hémoculture, ECBU,</a:t>
                      </a:r>
                    </a:p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• LCR si risque d’IBS élevé</a:t>
                      </a:r>
                      <a:endParaRPr lang="fr-FR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9060" marR="99060" marT="180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1500198">
                <a:tc>
                  <a:txBody>
                    <a:bodyPr/>
                    <a:lstStyle/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Hospitalisation :</a:t>
                      </a:r>
                    </a:p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• Risque d’IBS non faible (scores)</a:t>
                      </a:r>
                    </a:p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• Surveillance parentale difficile</a:t>
                      </a:r>
                      <a:endParaRPr lang="fr-FR" sz="2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9060" marR="99060" marT="18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1654486">
                <a:tc>
                  <a:txBody>
                    <a:bodyPr/>
                    <a:lstStyle/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Antibiothérapie probabiliste</a:t>
                      </a:r>
                    </a:p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• infection bactérienne patente, risque d’IBS non faible</a:t>
                      </a:r>
                    </a:p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• C3G,</a:t>
                      </a:r>
                    </a:p>
                    <a:p>
                      <a:r>
                        <a:rPr lang="fr-FR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• aminoside en cas de signe de gravité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marT="18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" name="Rogner un rectangle à un seul coin 7"/>
          <p:cNvSpPr/>
          <p:nvPr/>
        </p:nvSpPr>
        <p:spPr>
          <a:xfrm>
            <a:off x="416496" y="188640"/>
            <a:ext cx="9073008" cy="785818"/>
          </a:xfrm>
          <a:prstGeom prst="snip1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fr-F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fr-F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Fièvre aigue ‹ 3 mois</a:t>
            </a:r>
          </a:p>
          <a:p>
            <a:endParaRPr lang="fr-FR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541704" y="214290"/>
            <a:ext cx="8358246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 algn="l">
              <a:defRPr/>
            </a:pPr>
            <a:r>
              <a:rPr lang="fr-FR" sz="4000" b="1" dirty="0" smtClean="0">
                <a:solidFill>
                  <a:srgbClr val="FF0000"/>
                </a:solidFill>
                <a:latin typeface="Comic Sans MS" pitchFamily="68" charset="0"/>
                <a:ea typeface="ＭＳ Ｐゴシック" pitchFamily="68" charset="-128"/>
              </a:rPr>
              <a:t>Quel traitement de la fièvre?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3877" y="2143116"/>
            <a:ext cx="8048681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Idée de base : </a:t>
            </a:r>
            <a:r>
              <a:rPr lang="fr-FR" sz="2400" b="1" dirty="0" smtClean="0">
                <a:solidFill>
                  <a:srgbClr val="CC0066"/>
                </a:solidFill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« confort thermique »</a:t>
            </a:r>
            <a:endParaRPr lang="fr-FR" sz="500" b="1" dirty="0" smtClean="0">
              <a:solidFill>
                <a:srgbClr val="CC0066"/>
              </a:solidFill>
              <a:latin typeface="Times New Roman" pitchFamily="18" charset="0"/>
              <a:ea typeface="ＭＳ Ｐゴシック" pitchFamily="68" charset="-128"/>
              <a:cs typeface="Times New Roman" pitchFamily="18" charset="0"/>
            </a:endParaRPr>
          </a:p>
          <a:p>
            <a:endParaRPr lang="fr-FR" sz="500" b="1" dirty="0" smtClean="0">
              <a:solidFill>
                <a:srgbClr val="CC0066"/>
              </a:solidFill>
              <a:latin typeface="Times New Roman" pitchFamily="18" charset="0"/>
              <a:ea typeface="ＭＳ Ｐゴシック" pitchFamily="68" charset="-128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3877" y="3214686"/>
            <a:ext cx="8048681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Abandonner les mesures physiques : (ex du bain), Inutiles et source d’inconfort +++</a:t>
            </a:r>
          </a:p>
          <a:p>
            <a:pPr>
              <a:buFont typeface="Wingdings" pitchFamily="2" charset="2"/>
              <a:buChar char="§"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Ne pas s’acharner à obtenir une T&lt; 38,5°C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3877" y="5429269"/>
            <a:ext cx="804868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Aucun moyen, physique ou médicamenteux ne permet de prévenir la survenue de CF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541704" y="214290"/>
            <a:ext cx="8358246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 algn="l">
              <a:defRPr/>
            </a:pPr>
            <a:r>
              <a:rPr lang="fr-FR" sz="4000" b="1" dirty="0" smtClean="0">
                <a:solidFill>
                  <a:srgbClr val="FF0000"/>
                </a:solidFill>
                <a:latin typeface="Comic Sans MS" pitchFamily="68" charset="0"/>
                <a:ea typeface="ＭＳ Ｐゴシック" pitchFamily="68" charset="-128"/>
              </a:rPr>
              <a:t>Quel traitement de la fièvre?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494738" y="2000240"/>
            <a:ext cx="3869558" cy="128588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Déshabillage partiel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Pièce ne dépassant pas 20° c 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Majoration de l'hydratation 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572130" y="3929066"/>
            <a:ext cx="3869558" cy="20717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Paracétamol +++</a:t>
            </a:r>
          </a:p>
          <a:p>
            <a:pPr>
              <a:buFontTx/>
              <a:buChar char="-"/>
            </a:pP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 os : 60 mg/kg/jours réparti en 4 prises</a:t>
            </a:r>
          </a:p>
          <a:p>
            <a:pPr>
              <a:buFontTx/>
              <a:buChar char="-"/>
            </a:pP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 IV si nécessaire : 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30 mg/kg/j si âge &lt; 1 an 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60 mg/kg/j si âge &gt; 1 an.</a:t>
            </a:r>
          </a:p>
          <a:p>
            <a:pPr>
              <a:buFontTx/>
              <a:buChar char="-"/>
            </a:pPr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9095" y="2285992"/>
            <a:ext cx="4256514" cy="714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Mesures hygiéno-diététiques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9095" y="5786454"/>
            <a:ext cx="4256514" cy="714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Évaluation de la </a:t>
            </a:r>
            <a:r>
              <a:rPr lang="fr-F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compliance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parentale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9095" y="4000504"/>
            <a:ext cx="4256514" cy="714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Traitement médicamenteux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541704" y="214290"/>
            <a:ext cx="8358246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  <a:alpha val="90000"/>
            </a:schemeClr>
          </a:solidFill>
          <a:ln w="38100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 algn="l">
              <a:defRPr/>
            </a:pPr>
            <a:r>
              <a:rPr lang="fr-FR" sz="4000" b="1" dirty="0" smtClean="0">
                <a:solidFill>
                  <a:srgbClr val="FF0000"/>
                </a:solidFill>
                <a:latin typeface="Comic Sans MS" pitchFamily="68" charset="0"/>
                <a:ea typeface="ＭＳ Ｐゴシック" pitchFamily="68" charset="-128"/>
              </a:rPr>
              <a:t>Quel traitement de la fièvre?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9095" y="2237354"/>
            <a:ext cx="3901857" cy="714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Mesures hygiéno-diététiques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9095" y="5661248"/>
            <a:ext cx="3901857" cy="714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Évaluation de la </a:t>
            </a:r>
            <a:r>
              <a:rPr lang="fr-FR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compliance</a:t>
            </a:r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parentale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9095" y="3951866"/>
            <a:ext cx="3901857" cy="714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Traitement médicamenteux</a:t>
            </a:r>
            <a:endParaRPr lang="fr-FR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880992" y="1700808"/>
            <a:ext cx="4824536" cy="50857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Liste de signes repérables par les parents, imposant une nouvelle consultation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Fièvre &gt; 40 ° C malgré le traitement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Pleurs inconsolables ou changement net de comportement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Pleurs ou sensation douloureuse à la mobilisation de l'enfant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Enfant difficile à réveiller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Raideur du cou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Taches qui ne s'effacent pas à la pression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Convulsions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Respiration inhabituelle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Vomissements à répétition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Diarrhée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Prise alimentaire difficile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Yeux creux, enfoncés ou langue sèche.</a:t>
            </a:r>
            <a:endParaRPr lang="fr-F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44488" y="2132856"/>
            <a:ext cx="9169205" cy="44781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bIns="0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La Fièvre : symptôme reflétant la réponse inflammatoire.</a:t>
            </a:r>
          </a:p>
          <a:p>
            <a:pPr>
              <a:buFont typeface="Wingdings" pitchFamily="2" charset="2"/>
              <a:buChar char="Ø"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Devant toute fièvre de l'enfant : rechercher les signes de gravité,</a:t>
            </a:r>
          </a:p>
          <a:p>
            <a:pPr>
              <a:buFont typeface="Wingdings" pitchFamily="2" charset="2"/>
              <a:buChar char="Ø"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Fièvre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&lt; 3 mois =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bilan systématique,</a:t>
            </a: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Objectif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du traitement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: assurer le confort de l’enfant,</a:t>
            </a: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AINS = Prescription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éviter,</a:t>
            </a: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Traitement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de la fièvre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ne prévient pas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les crises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fébriles.</a:t>
            </a:r>
          </a:p>
          <a:p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re 3"/>
          <p:cNvSpPr>
            <a:spLocks noGrp="1"/>
          </p:cNvSpPr>
          <p:nvPr>
            <p:ph type="title"/>
          </p:nvPr>
        </p:nvSpPr>
        <p:spPr>
          <a:xfrm>
            <a:off x="696488" y="214290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Conclusion </a:t>
            </a:r>
            <a:endParaRPr lang="fr-FR" sz="40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00472" y="3284984"/>
            <a:ext cx="9453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i="1" spc="300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MERCI  POUR  VOTRE ATTENTION</a:t>
            </a:r>
            <a:endParaRPr lang="fr-FR" sz="4400" b="1" i="1" spc="300" dirty="0">
              <a:ln>
                <a:solidFill>
                  <a:srgbClr val="FF0000"/>
                </a:solidFill>
              </a:ln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85728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Pourquoi la fièvre ?</a:t>
            </a:r>
            <a:endParaRPr lang="fr-FR" sz="40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9" name="Arrondir un rectangle à un seul coin 8"/>
          <p:cNvSpPr/>
          <p:nvPr/>
        </p:nvSpPr>
        <p:spPr>
          <a:xfrm>
            <a:off x="464315" y="2357430"/>
            <a:ext cx="8809165" cy="732848"/>
          </a:xfrm>
          <a:prstGeom prst="round1Rect">
            <a:avLst>
              <a:gd name="adj" fmla="val 50000"/>
            </a:avLst>
          </a:prstGeom>
          <a:solidFill>
            <a:schemeClr val="accent3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tIns="180000" bIns="18000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Signe cardinal mais non unique de la réponse inflammatoire</a:t>
            </a:r>
            <a:endParaRPr lang="fr-FR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920552" y="3714752"/>
            <a:ext cx="7848872" cy="2500988"/>
            <a:chOff x="920552" y="3714752"/>
            <a:chExt cx="8280920" cy="250098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3" name="Arrondir un rectangle à un seul coin 12"/>
            <p:cNvSpPr/>
            <p:nvPr/>
          </p:nvSpPr>
          <p:spPr>
            <a:xfrm>
              <a:off x="920552" y="3714752"/>
              <a:ext cx="8280920" cy="2500988"/>
            </a:xfrm>
            <a:prstGeom prst="round1Rect">
              <a:avLst>
                <a:gd name="adj" fmla="val 25807"/>
              </a:avLst>
            </a:prstGeom>
            <a:grpFill/>
            <a:ln w="285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0" tIns="324000" bIns="324000">
              <a:spAutoFit/>
            </a:bodyPr>
            <a:lstStyle/>
            <a:p>
              <a:pPr>
                <a:buClr>
                  <a:srgbClr val="FF0000"/>
                </a:buClr>
                <a:buFont typeface="Arial" pitchFamily="34" charset="0"/>
                <a:buChar char="•"/>
              </a:pPr>
              <a:r>
                <a:rPr lang="fr-FR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Inhibition de la croissance et virulence des bactéries</a:t>
              </a:r>
            </a:p>
            <a:p>
              <a:pPr>
                <a:buClr>
                  <a:srgbClr val="FF0000"/>
                </a:buClr>
                <a:buFont typeface="Arial" pitchFamily="34" charset="0"/>
                <a:buChar char="•"/>
                <a:tabLst>
                  <a:tab pos="804863" algn="l"/>
                </a:tabLst>
              </a:pPr>
              <a:r>
                <a:rPr lang="fr-FR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Activation phagocytaire et bactéricide des PNN</a:t>
              </a:r>
            </a:p>
            <a:p>
              <a:pPr>
                <a:buClr>
                  <a:srgbClr val="FF0000"/>
                </a:buClr>
                <a:buFont typeface="Arial" pitchFamily="34" charset="0"/>
                <a:buChar char="•"/>
              </a:pPr>
              <a:r>
                <a:rPr lang="fr-FR" sz="24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Augmentation de l’effet cytotoxique des L</a:t>
              </a:r>
            </a:p>
            <a:p>
              <a:r>
                <a:rPr lang="fr-FR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</a:p>
            <a:p>
              <a:r>
                <a:rPr lang="fr-FR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        </a:t>
              </a:r>
              <a:r>
                <a:rPr lang="fr-FR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   LUTTE     CONTRE    L’INFECTION</a:t>
              </a:r>
              <a:endPara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Flèche droite 7"/>
            <p:cNvSpPr/>
            <p:nvPr/>
          </p:nvSpPr>
          <p:spPr>
            <a:xfrm>
              <a:off x="1452355" y="5517232"/>
              <a:ext cx="872024" cy="360040"/>
            </a:xfrm>
            <a:prstGeom prst="rightArrow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 flipV="1">
              <a:off x="2591931" y="5445224"/>
              <a:ext cx="0" cy="432048"/>
            </a:xfrm>
            <a:prstGeom prst="straightConnector1">
              <a:avLst/>
            </a:prstGeom>
            <a:grpFill/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14290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Terminologie </a:t>
            </a:r>
            <a:endParaRPr lang="fr-FR" sz="40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Rogner et arrondir un rectangle à un seul coin 7"/>
          <p:cNvSpPr/>
          <p:nvPr/>
        </p:nvSpPr>
        <p:spPr>
          <a:xfrm>
            <a:off x="309531" y="1785926"/>
            <a:ext cx="4566079" cy="785818"/>
          </a:xfrm>
          <a:prstGeom prst="snipRound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fr-FR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Fièvre aigue </a:t>
            </a:r>
            <a:endParaRPr lang="fr-FR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gner et arrondir un rectangle à un seul coin 10"/>
          <p:cNvSpPr/>
          <p:nvPr/>
        </p:nvSpPr>
        <p:spPr>
          <a:xfrm>
            <a:off x="309531" y="5786454"/>
            <a:ext cx="4566079" cy="785818"/>
          </a:xfrm>
          <a:prstGeom prst="snipRound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fr-FR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Hyperthermie majeure </a:t>
            </a:r>
            <a:endParaRPr lang="fr-FR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gner et arrondir un rectangle à un seul coin 11"/>
          <p:cNvSpPr/>
          <p:nvPr/>
        </p:nvSpPr>
        <p:spPr>
          <a:xfrm>
            <a:off x="309531" y="2786058"/>
            <a:ext cx="4566079" cy="785818"/>
          </a:xfrm>
          <a:prstGeom prst="snipRound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fr-FR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Fièvre prolongée</a:t>
            </a:r>
            <a:endParaRPr lang="fr-FR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gner et arrondir un rectangle à un seul coin 13"/>
          <p:cNvSpPr/>
          <p:nvPr/>
        </p:nvSpPr>
        <p:spPr>
          <a:xfrm>
            <a:off x="309531" y="3786190"/>
            <a:ext cx="4566079" cy="785818"/>
          </a:xfrm>
          <a:prstGeom prst="snipRound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fr-FR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Fièvre périodique</a:t>
            </a:r>
            <a:endParaRPr lang="fr-FR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gner et arrondir un rectangle à un seul coin 14"/>
          <p:cNvSpPr/>
          <p:nvPr/>
        </p:nvSpPr>
        <p:spPr>
          <a:xfrm>
            <a:off x="309531" y="4786322"/>
            <a:ext cx="4566079" cy="785818"/>
          </a:xfrm>
          <a:prstGeom prst="snipRoundRect">
            <a:avLst/>
          </a:prstGeom>
          <a:solidFill>
            <a:schemeClr val="accent3">
              <a:lumMod val="20000"/>
              <a:lumOff val="80000"/>
              <a:alpha val="7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fr-FR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Sepsis grave</a:t>
            </a:r>
            <a:endParaRPr lang="fr-FR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rrondir un rectangle avec un coin diagonal 15"/>
          <p:cNvSpPr/>
          <p:nvPr/>
        </p:nvSpPr>
        <p:spPr>
          <a:xfrm>
            <a:off x="5030391" y="1785926"/>
            <a:ext cx="4566079" cy="785818"/>
          </a:xfrm>
          <a:prstGeom prst="round2DiagRect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NRS ‹ 5 jrs /ENF‹ 7 jrs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rrondir un rectangle avec un coin diagonal 16"/>
          <p:cNvSpPr/>
          <p:nvPr/>
        </p:nvSpPr>
        <p:spPr>
          <a:xfrm>
            <a:off x="5030391" y="2786058"/>
            <a:ext cx="4566079" cy="785818"/>
          </a:xfrm>
          <a:prstGeom prst="round2DiagRect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NRS › 5 jrs /ENF› 7 jrs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rrondir un rectangle avec un coin diagonal 17"/>
          <p:cNvSpPr/>
          <p:nvPr/>
        </p:nvSpPr>
        <p:spPr>
          <a:xfrm>
            <a:off x="5030391" y="3786190"/>
            <a:ext cx="4566079" cy="785818"/>
          </a:xfrm>
          <a:prstGeom prst="round2DiagRect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Accès fébriles cycliques avec intervalle libre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rrondir un rectangle avec un coin diagonal 18"/>
          <p:cNvSpPr/>
          <p:nvPr/>
        </p:nvSpPr>
        <p:spPr>
          <a:xfrm>
            <a:off x="5030391" y="4786322"/>
            <a:ext cx="4566079" cy="785818"/>
          </a:xfrm>
          <a:prstGeom prst="round2DiagRect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Troubles hémodynamiques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rrondir un rectangle avec un coin diagonal 19"/>
          <p:cNvSpPr/>
          <p:nvPr/>
        </p:nvSpPr>
        <p:spPr>
          <a:xfrm>
            <a:off x="5030391" y="5786454"/>
            <a:ext cx="4566079" cy="785818"/>
          </a:xfrm>
          <a:prstGeom prst="round2DiagRect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fr-F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T° &gt; 40,5 °C + collapsus+ atteinte multiviscérale (encéphalopathie)</a:t>
            </a:r>
            <a:endParaRPr lang="fr-F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14290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Terminologie </a:t>
            </a:r>
            <a:endParaRPr lang="fr-FR" sz="40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Rogner et arrondir un rectangle à un seul coin 20"/>
          <p:cNvSpPr/>
          <p:nvPr/>
        </p:nvSpPr>
        <p:spPr>
          <a:xfrm>
            <a:off x="619094" y="2357430"/>
            <a:ext cx="8126073" cy="783538"/>
          </a:xfrm>
          <a:prstGeom prst="snipRound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Fièvre d’origine dentaire !!! </a:t>
            </a:r>
            <a:endParaRPr lang="fr-FR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ogner et arrondir un rectangle à un seul coin 21"/>
          <p:cNvSpPr/>
          <p:nvPr/>
        </p:nvSpPr>
        <p:spPr>
          <a:xfrm>
            <a:off x="619094" y="3571876"/>
            <a:ext cx="8126073" cy="2857520"/>
          </a:xfrm>
          <a:prstGeom prst="snipRoundRect">
            <a:avLst>
              <a:gd name="adj1" fmla="val 16667"/>
              <a:gd name="adj2" fmla="val 22593"/>
            </a:avLst>
          </a:prstGeom>
          <a:solidFill>
            <a:schemeClr val="accent2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Fièvre pas toujours synonyme d’infection</a:t>
            </a:r>
          </a:p>
          <a:p>
            <a: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-inflammatoire</a:t>
            </a:r>
          </a:p>
          <a:p>
            <a: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-métabolique</a:t>
            </a:r>
          </a:p>
          <a:p>
            <a: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-médicamenteuse</a:t>
            </a:r>
            <a:r>
              <a:rPr lang="fr-FR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696488" y="214290"/>
            <a:ext cx="8126073" cy="1285884"/>
          </a:xfrm>
          <a:prstGeom prst="wedgeRoundRect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lvl="0">
              <a:defRPr/>
            </a:pPr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Intérêt de la question</a:t>
            </a:r>
            <a:endParaRPr lang="fr-FR" sz="40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Rogner un rectangle à un seul coin 7"/>
          <p:cNvSpPr/>
          <p:nvPr/>
        </p:nvSpPr>
        <p:spPr>
          <a:xfrm>
            <a:off x="928659" y="2285992"/>
            <a:ext cx="6423467" cy="785818"/>
          </a:xfrm>
          <a:prstGeom prst="snip1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Fréquence </a:t>
            </a:r>
            <a:endParaRPr lang="fr-FR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gner un rectangle à un seul coin 8"/>
          <p:cNvSpPr/>
          <p:nvPr/>
        </p:nvSpPr>
        <p:spPr>
          <a:xfrm>
            <a:off x="928659" y="4286256"/>
            <a:ext cx="6423467" cy="785818"/>
          </a:xfrm>
          <a:prstGeom prst="snip1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Large éventail de cas de figures</a:t>
            </a:r>
            <a:endParaRPr lang="fr-FR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gner un rectangle à un seul coin 10"/>
          <p:cNvSpPr/>
          <p:nvPr/>
        </p:nvSpPr>
        <p:spPr>
          <a:xfrm>
            <a:off x="928659" y="5286388"/>
            <a:ext cx="6423467" cy="785818"/>
          </a:xfrm>
          <a:prstGeom prst="snip1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Plan d’action</a:t>
            </a:r>
            <a:endParaRPr lang="fr-FR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gner un rectangle à un seul coin 11"/>
          <p:cNvSpPr/>
          <p:nvPr/>
        </p:nvSpPr>
        <p:spPr>
          <a:xfrm>
            <a:off x="928659" y="3286124"/>
            <a:ext cx="6423467" cy="785818"/>
          </a:xfrm>
          <a:prstGeom prst="snip1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fr-F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Gravité </a:t>
            </a:r>
            <a:endParaRPr lang="fr-FR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424608" y="5013176"/>
            <a:ext cx="6912768" cy="1584176"/>
          </a:xfrm>
          <a:prstGeom prst="round2DiagRect">
            <a:avLst>
              <a:gd name="adj1" fmla="val 1593"/>
              <a:gd name="adj2" fmla="val 0"/>
            </a:avLst>
          </a:prstGeom>
          <a:solidFill>
            <a:schemeClr val="accent3">
              <a:lumMod val="40000"/>
              <a:lumOff val="60000"/>
              <a:alpha val="7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288000" tIns="144000" bIns="144000">
            <a:noAutofit/>
          </a:bodyPr>
          <a:lstStyle/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Notre </a:t>
            </a:r>
            <a:r>
              <a:rPr kumimoji="0" lang="fr-FR" sz="2400" b="1" i="0" u="none" strike="noStrike" kern="1200" cap="none" spc="0" normalizeH="0" baseline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rôle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: </a:t>
            </a: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repérer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les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enfants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susceptibles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d’avoir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</a:t>
            </a: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une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pathologie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grave.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40832" y="2348880"/>
            <a:ext cx="2736304" cy="857256"/>
          </a:xfrm>
          <a:prstGeom prst="rect">
            <a:avLst/>
          </a:prstGeom>
          <a:gradFill flip="none" rotWithShape="1">
            <a:gsLst>
              <a:gs pos="92000">
                <a:schemeClr val="accent3">
                  <a:tint val="50000"/>
                  <a:satMod val="300000"/>
                  <a:alpha val="6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Symptôme anxiogène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0512" y="3717032"/>
            <a:ext cx="2016223" cy="1008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Consultation </a:t>
            </a:r>
            <a:r>
              <a:rPr lang="en-US" sz="24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immédiate</a:t>
            </a:r>
            <a:endParaRPr lang="fr-FR" sz="24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84648" y="1268760"/>
            <a:ext cx="6268685" cy="428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16200000" sx="104000" sy="104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1</a:t>
            </a:r>
            <a:r>
              <a:rPr lang="fr-FR" sz="2400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er</a:t>
            </a:r>
            <a:r>
              <a:rPr lang="fr-F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    motif  de  consultation  en  Pédiatrie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6393160" y="3140968"/>
            <a:ext cx="3405211" cy="158417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     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Importance de la </a:t>
            </a:r>
            <a:r>
              <a:rPr lang="fr-FR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température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Durée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 la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fièvre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1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Convulsions</a:t>
            </a:r>
          </a:p>
          <a:p>
            <a:pPr marL="0" marR="0" lvl="1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Modification du comportment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Rogner un rectangle à un seul coin 19"/>
          <p:cNvSpPr/>
          <p:nvPr/>
        </p:nvSpPr>
        <p:spPr>
          <a:xfrm>
            <a:off x="128464" y="116632"/>
            <a:ext cx="9505056" cy="785818"/>
          </a:xfrm>
          <a:prstGeom prst="snip1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fr-F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Fréquence </a:t>
            </a:r>
            <a:endParaRPr lang="fr-FR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632520" y="2204864"/>
            <a:ext cx="2016224" cy="1008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Fièvre 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01272" y="2420888"/>
            <a:ext cx="1728192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Parents</a:t>
            </a:r>
            <a:r>
              <a:rPr lang="fr-FR" sz="2400" b="1" dirty="0" smtClean="0">
                <a:solidFill>
                  <a:srgbClr val="CC0000"/>
                </a:solidFill>
                <a:latin typeface="Times New Roman" pitchFamily="18" charset="0"/>
                <a:ea typeface="ＭＳ Ｐゴシック" pitchFamily="68" charset="-128"/>
                <a:cs typeface="Times New Roman" pitchFamily="18" charset="0"/>
              </a:rPr>
              <a:t> </a:t>
            </a:r>
            <a:endParaRPr lang="fr-FR" sz="2400" dirty="0">
              <a:solidFill>
                <a:srgbClr val="CC0000"/>
              </a:solidFill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6177136" y="2780928"/>
            <a:ext cx="1152128" cy="3420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2648744" y="2780928"/>
            <a:ext cx="864096" cy="342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1568624" y="3212976"/>
            <a:ext cx="0" cy="504056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" name="Groupe 15"/>
          <p:cNvGrpSpPr/>
          <p:nvPr/>
        </p:nvGrpSpPr>
        <p:grpSpPr>
          <a:xfrm>
            <a:off x="992560" y="1700808"/>
            <a:ext cx="720000" cy="720000"/>
            <a:chOff x="1142976" y="2000240"/>
            <a:chExt cx="772922" cy="840059"/>
          </a:xfrm>
        </p:grpSpPr>
        <p:sp>
          <p:nvSpPr>
            <p:cNvPr id="24" name="Oval 10">
              <a:extLst>
                <a:ext uri="{FF2B5EF4-FFF2-40B4-BE49-F238E27FC236}">
                  <a16:creationId xmlns:a16="http://schemas.microsoft.com/office/drawing/2014/main" xmlns="" id="{8A7992CA-A4D4-4C7A-A95D-4385DF3C0E27}"/>
                </a:ext>
              </a:extLst>
            </p:cNvPr>
            <p:cNvSpPr/>
            <p:nvPr/>
          </p:nvSpPr>
          <p:spPr>
            <a:xfrm>
              <a:off x="1142976" y="2000240"/>
              <a:ext cx="772922" cy="84005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12">
              <a:extLst>
                <a:ext uri="{FF2B5EF4-FFF2-40B4-BE49-F238E27FC236}">
                  <a16:creationId xmlns:a16="http://schemas.microsoft.com/office/drawing/2014/main" xmlns="" id="{09B2B8A0-1E62-4040-9493-25C915F60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5852" y="2143116"/>
              <a:ext cx="500066" cy="571504"/>
            </a:xfrm>
            <a:prstGeom prst="rect">
              <a:avLst/>
            </a:prstGeom>
          </p:spPr>
        </p:pic>
      </p:grpSp>
      <p:grpSp>
        <p:nvGrpSpPr>
          <p:cNvPr id="17" name="Groupe 16"/>
          <p:cNvGrpSpPr/>
          <p:nvPr/>
        </p:nvGrpSpPr>
        <p:grpSpPr>
          <a:xfrm>
            <a:off x="8049344" y="1700808"/>
            <a:ext cx="720000" cy="720000"/>
            <a:chOff x="6929454" y="2000240"/>
            <a:chExt cx="772922" cy="840059"/>
          </a:xfrm>
        </p:grpSpPr>
        <p:sp>
          <p:nvSpPr>
            <p:cNvPr id="28" name="Oval 10">
              <a:extLst>
                <a:ext uri="{FF2B5EF4-FFF2-40B4-BE49-F238E27FC236}">
                  <a16:creationId xmlns:a16="http://schemas.microsoft.com/office/drawing/2014/main" xmlns="" id="{8A7992CA-A4D4-4C7A-A95D-4385DF3C0E27}"/>
                </a:ext>
              </a:extLst>
            </p:cNvPr>
            <p:cNvSpPr/>
            <p:nvPr/>
          </p:nvSpPr>
          <p:spPr>
            <a:xfrm>
              <a:off x="6929454" y="2000240"/>
              <a:ext cx="772922" cy="84005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12">
              <a:extLst>
                <a:ext uri="{FF2B5EF4-FFF2-40B4-BE49-F238E27FC236}">
                  <a16:creationId xmlns:a16="http://schemas.microsoft.com/office/drawing/2014/main" xmlns="" id="{09B2B8A0-1E62-4040-9493-25C915F60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2330" y="2143116"/>
              <a:ext cx="500066" cy="571504"/>
            </a:xfrm>
            <a:prstGeom prst="rect">
              <a:avLst/>
            </a:prstGeom>
          </p:spPr>
        </p:pic>
      </p:grpSp>
      <p:grpSp>
        <p:nvGrpSpPr>
          <p:cNvPr id="18" name="Groupe 17"/>
          <p:cNvGrpSpPr/>
          <p:nvPr/>
        </p:nvGrpSpPr>
        <p:grpSpPr>
          <a:xfrm>
            <a:off x="4384975" y="1638495"/>
            <a:ext cx="720000" cy="720000"/>
            <a:chOff x="4071934" y="2000240"/>
            <a:chExt cx="772922" cy="840059"/>
          </a:xfrm>
        </p:grpSpPr>
        <p:sp>
          <p:nvSpPr>
            <p:cNvPr id="30" name="Oval 10">
              <a:extLst>
                <a:ext uri="{FF2B5EF4-FFF2-40B4-BE49-F238E27FC236}">
                  <a16:creationId xmlns:a16="http://schemas.microsoft.com/office/drawing/2014/main" xmlns="" id="{8A7992CA-A4D4-4C7A-A95D-4385DF3C0E27}"/>
                </a:ext>
              </a:extLst>
            </p:cNvPr>
            <p:cNvSpPr/>
            <p:nvPr/>
          </p:nvSpPr>
          <p:spPr>
            <a:xfrm>
              <a:off x="4071934" y="2000240"/>
              <a:ext cx="772922" cy="84005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12">
              <a:extLst>
                <a:ext uri="{FF2B5EF4-FFF2-40B4-BE49-F238E27FC236}">
                  <a16:creationId xmlns:a16="http://schemas.microsoft.com/office/drawing/2014/main" xmlns="" id="{09B2B8A0-1E62-4040-9493-25C915F60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4810" y="2143116"/>
              <a:ext cx="500066" cy="571504"/>
            </a:xfrm>
            <a:prstGeom prst="rect">
              <a:avLst/>
            </a:prstGeom>
          </p:spPr>
        </p:pic>
      </p:grpSp>
      <p:sp>
        <p:nvSpPr>
          <p:cNvPr id="32" name="Rectangle 31"/>
          <p:cNvSpPr/>
          <p:nvPr/>
        </p:nvSpPr>
        <p:spPr>
          <a:xfrm>
            <a:off x="154750" y="2782638"/>
            <a:ext cx="3070058" cy="3384376"/>
          </a:xfrm>
          <a:prstGeom prst="rect">
            <a:avLst/>
          </a:prstGeom>
          <a:solidFill>
            <a:schemeClr val="accent5">
              <a:lumMod val="20000"/>
              <a:lumOff val="80000"/>
              <a:alpha val="55000"/>
            </a:scheme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Généralement pas grave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Changement de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comportement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Inconfort </a:t>
            </a:r>
            <a:endParaRPr lang="fr-FR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12840" y="2780928"/>
            <a:ext cx="3020875" cy="3384376"/>
          </a:xfrm>
          <a:prstGeom prst="rect">
            <a:avLst/>
          </a:prstGeom>
          <a:solidFill>
            <a:schemeClr val="accent5">
              <a:lumMod val="20000"/>
              <a:lumOff val="80000"/>
              <a:alpha val="55000"/>
            </a:scheme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 plus souvent d’origine virale bénigne.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25208" y="2780928"/>
            <a:ext cx="2958872" cy="3384376"/>
          </a:xfrm>
          <a:prstGeom prst="rect">
            <a:avLst/>
          </a:prstGeom>
          <a:solidFill>
            <a:schemeClr val="accent5">
              <a:lumMod val="20000"/>
              <a:lumOff val="80000"/>
              <a:alpha val="55000"/>
            </a:scheme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80% des cas: associée à des symptômes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fr-FR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gner un rectangle à un seul coin 18"/>
          <p:cNvSpPr/>
          <p:nvPr/>
        </p:nvSpPr>
        <p:spPr>
          <a:xfrm>
            <a:off x="128464" y="116632"/>
            <a:ext cx="9505056" cy="785818"/>
          </a:xfrm>
          <a:prstGeom prst="snip1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fr-F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Gravité </a:t>
            </a:r>
            <a:endParaRPr lang="fr-FR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992560" y="1700808"/>
            <a:ext cx="720000" cy="720000"/>
            <a:chOff x="1071538" y="2000240"/>
            <a:chExt cx="772922" cy="840059"/>
          </a:xfrm>
        </p:grpSpPr>
        <p:sp>
          <p:nvSpPr>
            <p:cNvPr id="22" name="Oval 10">
              <a:extLst>
                <a:ext uri="{FF2B5EF4-FFF2-40B4-BE49-F238E27FC236}">
                  <a16:creationId xmlns:a16="http://schemas.microsoft.com/office/drawing/2014/main" xmlns="" id="{8A7992CA-A4D4-4C7A-A95D-4385DF3C0E27}"/>
                </a:ext>
              </a:extLst>
            </p:cNvPr>
            <p:cNvSpPr/>
            <p:nvPr/>
          </p:nvSpPr>
          <p:spPr>
            <a:xfrm>
              <a:off x="1071538" y="2000240"/>
              <a:ext cx="772922" cy="840059"/>
            </a:xfrm>
            <a:prstGeom prst="ellipse">
              <a:avLst/>
            </a:prstGeom>
            <a:solidFill>
              <a:srgbClr val="FF0000">
                <a:alpha val="90000"/>
              </a:srgbClr>
            </a:solidFill>
            <a:ln>
              <a:solidFill>
                <a:srgbClr val="FF0066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12">
              <a:extLst>
                <a:ext uri="{FF2B5EF4-FFF2-40B4-BE49-F238E27FC236}">
                  <a16:creationId xmlns:a16="http://schemas.microsoft.com/office/drawing/2014/main" xmlns="" id="{09B2B8A0-1E62-4040-9493-25C915F60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4414" y="2143116"/>
              <a:ext cx="500066" cy="571504"/>
            </a:xfrm>
            <a:prstGeom prst="rect">
              <a:avLst/>
            </a:prstGeom>
          </p:spPr>
        </p:pic>
      </p:grpSp>
      <p:grpSp>
        <p:nvGrpSpPr>
          <p:cNvPr id="26" name="Groupe 25"/>
          <p:cNvGrpSpPr/>
          <p:nvPr/>
        </p:nvGrpSpPr>
        <p:grpSpPr>
          <a:xfrm>
            <a:off x="4376936" y="1628800"/>
            <a:ext cx="720000" cy="720000"/>
            <a:chOff x="4071934" y="2000240"/>
            <a:chExt cx="772922" cy="840059"/>
          </a:xfrm>
        </p:grpSpPr>
        <p:sp>
          <p:nvSpPr>
            <p:cNvPr id="27" name="Oval 10">
              <a:extLst>
                <a:ext uri="{FF2B5EF4-FFF2-40B4-BE49-F238E27FC236}">
                  <a16:creationId xmlns:a16="http://schemas.microsoft.com/office/drawing/2014/main" xmlns="" id="{8A7992CA-A4D4-4C7A-A95D-4385DF3C0E27}"/>
                </a:ext>
              </a:extLst>
            </p:cNvPr>
            <p:cNvSpPr/>
            <p:nvPr/>
          </p:nvSpPr>
          <p:spPr>
            <a:xfrm>
              <a:off x="4071934" y="2000240"/>
              <a:ext cx="772922" cy="840059"/>
            </a:xfrm>
            <a:prstGeom prst="ellipse">
              <a:avLst/>
            </a:prstGeom>
            <a:solidFill>
              <a:srgbClr val="FF0000">
                <a:alpha val="90000"/>
              </a:srgbClr>
            </a:solidFill>
            <a:ln>
              <a:solidFill>
                <a:srgbClr val="FF0066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12">
              <a:extLst>
                <a:ext uri="{FF2B5EF4-FFF2-40B4-BE49-F238E27FC236}">
                  <a16:creationId xmlns:a16="http://schemas.microsoft.com/office/drawing/2014/main" xmlns="" id="{09B2B8A0-1E62-4040-9493-25C915F60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4810" y="2143116"/>
              <a:ext cx="500066" cy="571504"/>
            </a:xfrm>
            <a:prstGeom prst="rect">
              <a:avLst/>
            </a:prstGeom>
          </p:spPr>
        </p:pic>
      </p:grpSp>
      <p:grpSp>
        <p:nvGrpSpPr>
          <p:cNvPr id="36" name="Groupe 35"/>
          <p:cNvGrpSpPr/>
          <p:nvPr/>
        </p:nvGrpSpPr>
        <p:grpSpPr>
          <a:xfrm>
            <a:off x="8049344" y="1700808"/>
            <a:ext cx="720000" cy="720000"/>
            <a:chOff x="6929454" y="2000240"/>
            <a:chExt cx="772922" cy="840059"/>
          </a:xfrm>
        </p:grpSpPr>
        <p:sp>
          <p:nvSpPr>
            <p:cNvPr id="37" name="Oval 10">
              <a:extLst>
                <a:ext uri="{FF2B5EF4-FFF2-40B4-BE49-F238E27FC236}">
                  <a16:creationId xmlns:a16="http://schemas.microsoft.com/office/drawing/2014/main" xmlns="" id="{8A7992CA-A4D4-4C7A-A95D-4385DF3C0E27}"/>
                </a:ext>
              </a:extLst>
            </p:cNvPr>
            <p:cNvSpPr/>
            <p:nvPr/>
          </p:nvSpPr>
          <p:spPr>
            <a:xfrm>
              <a:off x="6929454" y="2000240"/>
              <a:ext cx="772922" cy="840059"/>
            </a:xfrm>
            <a:prstGeom prst="ellipse">
              <a:avLst/>
            </a:prstGeom>
            <a:solidFill>
              <a:srgbClr val="FF0000">
                <a:alpha val="90000"/>
              </a:srgbClr>
            </a:solidFill>
            <a:ln>
              <a:solidFill>
                <a:srgbClr val="FF0066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12">
              <a:extLst>
                <a:ext uri="{FF2B5EF4-FFF2-40B4-BE49-F238E27FC236}">
                  <a16:creationId xmlns:a16="http://schemas.microsoft.com/office/drawing/2014/main" xmlns="" id="{09B2B8A0-1E62-4040-9493-25C915F60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2330" y="2143116"/>
              <a:ext cx="500066" cy="571504"/>
            </a:xfrm>
            <a:prstGeom prst="rect">
              <a:avLst/>
            </a:prstGeom>
          </p:spPr>
        </p:pic>
      </p:grpSp>
      <p:sp>
        <p:nvSpPr>
          <p:cNvPr id="39" name="Rectangle 38"/>
          <p:cNvSpPr/>
          <p:nvPr/>
        </p:nvSpPr>
        <p:spPr>
          <a:xfrm>
            <a:off x="3512840" y="2780928"/>
            <a:ext cx="3024336" cy="3384376"/>
          </a:xfrm>
          <a:prstGeom prst="rect">
            <a:avLst/>
          </a:prstGeom>
          <a:solidFill>
            <a:schemeClr val="accent6">
              <a:lumMod val="20000"/>
              <a:lumOff val="80000"/>
              <a:alpha val="73000"/>
            </a:schemeClr>
          </a:solidFill>
          <a:ln>
            <a:noFill/>
          </a:ln>
          <a:effectLst>
            <a:glow rad="139700">
              <a:schemeClr val="accent2">
                <a:lumMod val="60000"/>
                <a:lumOff val="40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0" rtlCol="0" anchor="ctr"/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Terrain particulier</a:t>
            </a:r>
          </a:p>
          <a:p>
            <a:pPr>
              <a:buFontTx/>
              <a:buChar char="-"/>
            </a:pP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Nné</a:t>
            </a: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NRS ‹ 3 mois</a:t>
            </a:r>
          </a:p>
          <a:p>
            <a:pPr>
              <a:buFontTx/>
              <a:buChar char="-"/>
            </a:pP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Immunodépression</a:t>
            </a:r>
          </a:p>
          <a:p>
            <a:pPr>
              <a:buFontTx/>
              <a:buChar char="-"/>
            </a:pP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Insuffisance fonctionnelle d’organe</a:t>
            </a:r>
          </a:p>
          <a:p>
            <a:pPr>
              <a:buFontTx/>
              <a:buChar char="-"/>
            </a:pP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Opéré récent</a:t>
            </a:r>
          </a:p>
          <a:p>
            <a:pPr>
              <a:buFont typeface="Arial" pitchFamily="34" charset="0"/>
              <a:buChar char="•"/>
            </a:pP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25208" y="2780928"/>
            <a:ext cx="2952328" cy="3384376"/>
          </a:xfrm>
          <a:prstGeom prst="rect">
            <a:avLst/>
          </a:prstGeom>
          <a:solidFill>
            <a:schemeClr val="accent6">
              <a:lumMod val="20000"/>
              <a:lumOff val="80000"/>
              <a:alpha val="73000"/>
            </a:schemeClr>
          </a:solidFill>
          <a:ln>
            <a:noFill/>
          </a:ln>
          <a:effectLst>
            <a:glow rad="139700">
              <a:schemeClr val="accent2">
                <a:lumMod val="60000"/>
                <a:lumOff val="40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24000" rtlCol="0" anchor="ctr"/>
          <a:lstStyle/>
          <a:p>
            <a:endParaRPr lang="fr-F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Conséquences</a:t>
            </a: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Hyperthermie majeure</a:t>
            </a:r>
          </a:p>
          <a:p>
            <a:pPr>
              <a:buFontTx/>
              <a:buChar char="-"/>
            </a:pPr>
            <a:r>
              <a:rPr lang="fr-F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DHA</a:t>
            </a:r>
            <a:endParaRPr lang="fr-F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Convulsion fébrile (?)</a:t>
            </a:r>
          </a:p>
          <a:p>
            <a:endParaRPr lang="fr-F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FR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" name="Groupe 40"/>
          <p:cNvGrpSpPr/>
          <p:nvPr/>
        </p:nvGrpSpPr>
        <p:grpSpPr>
          <a:xfrm>
            <a:off x="128464" y="2780928"/>
            <a:ext cx="3096344" cy="3384376"/>
            <a:chOff x="69620" y="-3673528"/>
            <a:chExt cx="3148630" cy="8327197"/>
          </a:xfrm>
        </p:grpSpPr>
        <p:sp>
          <p:nvSpPr>
            <p:cNvPr id="42" name="Rectangle 41"/>
            <p:cNvSpPr/>
            <p:nvPr/>
          </p:nvSpPr>
          <p:spPr>
            <a:xfrm>
              <a:off x="69620" y="-3673528"/>
              <a:ext cx="3148630" cy="8327197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73000"/>
              </a:schemeClr>
            </a:solidFill>
            <a:ln>
              <a:noFill/>
            </a:ln>
            <a:effectLst>
              <a:glow rad="139700">
                <a:schemeClr val="accent2">
                  <a:lumMod val="60000"/>
                  <a:lumOff val="40000"/>
                  <a:alpha val="40000"/>
                </a:schemeClr>
              </a:glow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44000" rtlCol="0" anchor="ctr"/>
            <a:lstStyle/>
            <a:p>
              <a:endPara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fr-FR" sz="20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IBS</a:t>
              </a:r>
              <a:r>
                <a:rPr lang="fr-FR" sz="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+++</a:t>
              </a:r>
            </a:p>
            <a:p>
              <a:pPr>
                <a:buFont typeface="Arial" pitchFamily="34" charset="0"/>
                <a:buChar char="•"/>
              </a:pPr>
              <a:r>
                <a:rPr lang="fr-FR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fr-FR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Fièvre isolée</a:t>
              </a:r>
            </a:p>
            <a:p>
              <a:pPr>
                <a:buFont typeface="Arial" pitchFamily="34" charset="0"/>
                <a:buChar char="•"/>
              </a:pPr>
              <a:r>
                <a:rPr lang="fr-FR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rares mais graves</a:t>
              </a:r>
            </a:p>
            <a:p>
              <a:pPr>
                <a:buFont typeface="Arial" pitchFamily="34" charset="0"/>
                <a:buChar char="•"/>
              </a:pPr>
              <a:r>
                <a:rPr lang="fr-FR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7,2 % </a:t>
              </a:r>
              <a:r>
                <a:rPr lang="fr-FR" sz="2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*</a:t>
              </a:r>
            </a:p>
            <a:p>
              <a:pPr>
                <a:buFont typeface="Arial" pitchFamily="34" charset="0"/>
                <a:buChar char="•"/>
              </a:pPr>
              <a:r>
                <a:rPr lang="fr-FR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Retard DC</a:t>
              </a:r>
            </a:p>
            <a:p>
              <a:pPr>
                <a:buFont typeface="Arial" pitchFamily="34" charset="0"/>
                <a:buChar char="•"/>
              </a:pPr>
              <a:r>
                <a:rPr lang="fr-FR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fr-FR" sz="20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fr-FR" sz="20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orbi</a:t>
              </a:r>
              <a:r>
                <a:rPr lang="fr-FR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-mortalité</a:t>
              </a:r>
            </a:p>
            <a:p>
              <a:pPr>
                <a:buFont typeface="Arial" pitchFamily="34" charset="0"/>
                <a:buChar char="•"/>
              </a:pPr>
              <a:endPara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fr-FR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fr-F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3" name="Connecteur droit avec flèche 42"/>
            <p:cNvCxnSpPr/>
            <p:nvPr/>
          </p:nvCxnSpPr>
          <p:spPr>
            <a:xfrm flipV="1">
              <a:off x="2287785" y="1612252"/>
              <a:ext cx="146450" cy="806204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128464" y="6453336"/>
            <a:ext cx="2808311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Craig JC, Jones WM. BMJ 2010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9" grpId="0" animBg="1"/>
      <p:bldP spid="40" grpId="0" animBg="1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f2.jpg"/>
          <p:cNvPicPr>
            <a:picLocks noChangeAspect="1" noChangeArrowheads="1"/>
          </p:cNvPicPr>
          <p:nvPr/>
        </p:nvPicPr>
        <p:blipFill>
          <a:blip r:embed="rId3" cstate="print"/>
          <a:srcRect b="19827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  <a:alpha val="6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992560" y="2060848"/>
            <a:ext cx="7661726" cy="10024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Toutes les tranches d’âge pédiatriques</a:t>
            </a: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992560" y="4077072"/>
            <a:ext cx="7661726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Sévérité variable</a:t>
            </a:r>
            <a:endParaRPr lang="fr-FR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gner un rectangle à un seul coin 7"/>
          <p:cNvSpPr/>
          <p:nvPr/>
        </p:nvSpPr>
        <p:spPr>
          <a:xfrm>
            <a:off x="128464" y="116632"/>
            <a:ext cx="9505056" cy="785818"/>
          </a:xfrm>
          <a:prstGeom prst="snip1Rect">
            <a:avLst/>
          </a:prstGeom>
          <a:solidFill>
            <a:schemeClr val="accent3">
              <a:lumMod val="40000"/>
              <a:lumOff val="60000"/>
              <a:alpha val="7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fr-F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Large  éventail  de  cas  de  figures </a:t>
            </a:r>
            <a:endParaRPr lang="fr-FR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5889</TotalTime>
  <Words>1681</Words>
  <Application>Microsoft Office PowerPoint</Application>
  <PresentationFormat>Format A4 (210 x 297 mm)</PresentationFormat>
  <Paragraphs>433</Paragraphs>
  <Slides>28</Slides>
  <Notes>28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6" baseType="lpstr">
      <vt:lpstr>Arial Unicode MS</vt:lpstr>
      <vt:lpstr>ＭＳ Ｐゴシック</vt:lpstr>
      <vt:lpstr>Arial</vt:lpstr>
      <vt:lpstr>Calibri</vt:lpstr>
      <vt:lpstr>Comic Sans MS</vt:lpstr>
      <vt:lpstr>Times New Roman</vt:lpstr>
      <vt:lpstr>Wingdings</vt:lpstr>
      <vt:lpstr>Thème Office</vt:lpstr>
      <vt:lpstr>FIEVRE AIGUE EN PEDIATRIE  ASPECTS PRATIQUES</vt:lpstr>
      <vt:lpstr>Qu’est ce que la fièvre ?</vt:lpstr>
      <vt:lpstr>Pourquoi la fièvre ?</vt:lpstr>
      <vt:lpstr>Terminologie </vt:lpstr>
      <vt:lpstr>Terminologie </vt:lpstr>
      <vt:lpstr>Intérêt de la question</vt:lpstr>
      <vt:lpstr>Présentation PowerPoint</vt:lpstr>
      <vt:lpstr>Présentation PowerPoint</vt:lpstr>
      <vt:lpstr>Présentation PowerPoint</vt:lpstr>
      <vt:lpstr>Présentation PowerPoint</vt:lpstr>
      <vt:lpstr>CAT devant une fièvre aigue</vt:lpstr>
      <vt:lpstr>Diagnostiquer une F° aigue</vt:lpstr>
      <vt:lpstr>Établir un diagnostic de gravité</vt:lpstr>
      <vt:lpstr>L’examen clinique</vt:lpstr>
      <vt:lpstr>L’examen clinique</vt:lpstr>
      <vt:lpstr>Scores cliniques de gravité</vt:lpstr>
      <vt:lpstr>Eléments devant figurer dans le dossier médical</vt:lpstr>
      <vt:lpstr>A qui et quand faire des examens complémentaires ?</vt:lpstr>
      <vt:lpstr>Présentation PowerPoint</vt:lpstr>
      <vt:lpstr>A qui et quand faire des examens complémentaires ?</vt:lpstr>
      <vt:lpstr>Qui hospitaliser ?</vt:lpstr>
      <vt:lpstr>Présentation PowerPoint</vt:lpstr>
      <vt:lpstr>Présentation PowerPoint</vt:lpstr>
      <vt:lpstr>Quel traitement de la fièvre?</vt:lpstr>
      <vt:lpstr>Quel traitement de la fièvre?</vt:lpstr>
      <vt:lpstr>Quel traitement de la fièvre?</vt:lpstr>
      <vt:lpstr>Conclusion 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FIEVRE AIGUE EN PEDIATRE  ASPECTS PRATIQUES</dc:title>
  <dc:creator>user</dc:creator>
  <cp:lastModifiedBy>Utilisateur Windows</cp:lastModifiedBy>
  <cp:revision>80</cp:revision>
  <dcterms:created xsi:type="dcterms:W3CDTF">2019-02-16T12:21:40Z</dcterms:created>
  <dcterms:modified xsi:type="dcterms:W3CDTF">2019-02-21T22:25:17Z</dcterms:modified>
</cp:coreProperties>
</file>